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8" r:id="rId2"/>
    <p:sldId id="259" r:id="rId3"/>
    <p:sldId id="263" r:id="rId4"/>
    <p:sldId id="283" r:id="rId5"/>
    <p:sldId id="268" r:id="rId6"/>
    <p:sldId id="261" r:id="rId7"/>
    <p:sldId id="265" r:id="rId8"/>
    <p:sldId id="270" r:id="rId9"/>
    <p:sldId id="266" r:id="rId10"/>
    <p:sldId id="267" r:id="rId11"/>
    <p:sldId id="269" r:id="rId12"/>
    <p:sldId id="271" r:id="rId13"/>
    <p:sldId id="272" r:id="rId14"/>
    <p:sldId id="273" r:id="rId15"/>
    <p:sldId id="264" r:id="rId16"/>
    <p:sldId id="274" r:id="rId17"/>
    <p:sldId id="275" r:id="rId18"/>
    <p:sldId id="276" r:id="rId19"/>
    <p:sldId id="278" r:id="rId20"/>
    <p:sldId id="279" r:id="rId21"/>
    <p:sldId id="280" r:id="rId22"/>
    <p:sldId id="281" r:id="rId23"/>
    <p:sldId id="282"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8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2B217-3858-DD4D-BA52-95790DD8143D}" type="datetimeFigureOut">
              <a:rPr lang="en-US" smtClean="0"/>
              <a:t>08/07/17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2E723-BEDB-DE4B-BFF3-50B12D53D642}" type="slidenum">
              <a:rPr lang="en-US" smtClean="0"/>
              <a:t>‹#›</a:t>
            </a:fld>
            <a:endParaRPr lang="en-US"/>
          </a:p>
        </p:txBody>
      </p:sp>
    </p:spTree>
    <p:extLst>
      <p:ext uri="{BB962C8B-B14F-4D97-AF65-F5344CB8AC3E}">
        <p14:creationId xmlns:p14="http://schemas.microsoft.com/office/powerpoint/2010/main" val="221467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a:t>Animated picture and caption sweep in</a:t>
            </a:r>
          </a:p>
          <a:p>
            <a:r>
              <a:rPr lang="en-US" sz="1400" dirty="0"/>
              <a:t>(Basic)</a:t>
            </a:r>
          </a:p>
          <a:p>
            <a:endParaRPr lang="en-US" dirty="0"/>
          </a:p>
          <a:p>
            <a:endParaRPr lang="en-US" dirty="0"/>
          </a:p>
          <a:p>
            <a:r>
              <a:rPr lang="en-US" dirty="0"/>
              <a:t>To reproduce the shape effects on this slide, do the following:</a:t>
            </a:r>
          </a:p>
          <a:p>
            <a:pPr marL="224325" indent="-224325" defTabSz="897301">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24325" indent="-224325">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Lines</a:t>
            </a:r>
            <a:r>
              <a:rPr lang="en-US" dirty="0"/>
              <a:t> click </a:t>
            </a:r>
            <a:r>
              <a:rPr lang="en-US" b="1" dirty="0"/>
              <a:t>Line</a:t>
            </a:r>
            <a:r>
              <a:rPr lang="en-US" dirty="0"/>
              <a:t> (first option from the left).</a:t>
            </a:r>
          </a:p>
          <a:p>
            <a:pPr marL="224325" indent="-224325">
              <a:buFont typeface="+mj-lt"/>
              <a:buAutoNum type="arabicPeriod"/>
            </a:pPr>
            <a:r>
              <a:rPr lang="en-US" dirty="0"/>
              <a:t>On the slide, press and hold SHIFT, and then drag to draw a straight, vertical line.</a:t>
            </a:r>
          </a:p>
          <a:p>
            <a:pPr marL="224325" indent="-224325">
              <a:buFont typeface="+mj-lt"/>
              <a:buAutoNum type="arabicPeriod"/>
            </a:pPr>
            <a:r>
              <a:rPr lang="en-US" dirty="0"/>
              <a:t>Select the line. Under </a:t>
            </a:r>
            <a:r>
              <a:rPr lang="en-US" b="1" dirty="0"/>
              <a:t>Drawing</a:t>
            </a:r>
            <a:r>
              <a:rPr lang="en-US" dirty="0"/>
              <a:t> </a:t>
            </a:r>
            <a:r>
              <a:rPr lang="en-US" b="1" dirty="0"/>
              <a:t>Tools</a:t>
            </a:r>
            <a:r>
              <a:rPr lang="en-US" dirty="0"/>
              <a:t>, on the </a:t>
            </a:r>
            <a:r>
              <a:rPr lang="en-US" b="1" dirty="0"/>
              <a:t>Format</a:t>
            </a:r>
            <a:r>
              <a:rPr lang="en-US" dirty="0"/>
              <a:t> tab, in the </a:t>
            </a:r>
            <a:r>
              <a:rPr lang="en-US" b="1" dirty="0"/>
              <a:t>Size</a:t>
            </a:r>
            <a:r>
              <a:rPr lang="en-US" dirty="0"/>
              <a:t> group, in the </a:t>
            </a:r>
            <a:r>
              <a:rPr lang="en-US" b="1" dirty="0"/>
              <a:t>Shape Height </a:t>
            </a:r>
            <a:r>
              <a:rPr lang="en-US" dirty="0"/>
              <a:t>box, enter </a:t>
            </a:r>
            <a:r>
              <a:rPr lang="en-US" b="1" dirty="0"/>
              <a:t>7.5”</a:t>
            </a:r>
            <a:r>
              <a:rPr lang="en-US" dirty="0"/>
              <a:t>.</a:t>
            </a:r>
          </a:p>
          <a:p>
            <a:pPr marL="224325" indent="-224325">
              <a:buFont typeface="+mj-lt"/>
              <a:buAutoNum type="arabicPeriod"/>
            </a:pPr>
            <a:r>
              <a:rPr lang="en-US" dirty="0"/>
              <a:t>Also on the </a:t>
            </a:r>
            <a:r>
              <a:rPr lang="en-US" b="1" dirty="0"/>
              <a:t>Format</a:t>
            </a:r>
            <a:r>
              <a:rPr lang="en-US" dirty="0"/>
              <a:t> tab, in the </a:t>
            </a:r>
            <a:r>
              <a:rPr lang="en-US" b="1" dirty="0"/>
              <a:t>Shape</a:t>
            </a:r>
            <a:r>
              <a:rPr lang="en-US" dirty="0"/>
              <a:t> </a:t>
            </a:r>
            <a:r>
              <a:rPr lang="en-US" b="1" dirty="0"/>
              <a:t>Styles</a:t>
            </a:r>
            <a:r>
              <a:rPr lang="en-US" dirty="0"/>
              <a:t> group, click the </a:t>
            </a:r>
            <a:r>
              <a:rPr lang="en-US" b="1" dirty="0"/>
              <a:t>Format Shape </a:t>
            </a:r>
            <a:r>
              <a:rPr lang="en-US" dirty="0"/>
              <a:t>dialog box launcher. In the </a:t>
            </a:r>
            <a:r>
              <a:rPr lang="en-US" b="1" dirty="0"/>
              <a:t>Format Shape </a:t>
            </a:r>
            <a:r>
              <a:rPr lang="en-US" dirty="0"/>
              <a:t>dialog box, click </a:t>
            </a:r>
            <a:r>
              <a:rPr lang="en-US" b="1" dirty="0"/>
              <a:t>Line</a:t>
            </a:r>
            <a:r>
              <a:rPr lang="en-US" dirty="0"/>
              <a:t> </a:t>
            </a:r>
            <a:r>
              <a:rPr lang="en-US" b="1" dirty="0"/>
              <a:t>Color</a:t>
            </a:r>
            <a:r>
              <a:rPr lang="en-US" dirty="0"/>
              <a:t> in the left pane. In the </a:t>
            </a:r>
            <a:r>
              <a:rPr lang="en-US" b="1" dirty="0"/>
              <a:t>Line</a:t>
            </a:r>
            <a:r>
              <a:rPr lang="en-US" dirty="0"/>
              <a:t> </a:t>
            </a:r>
            <a:r>
              <a:rPr lang="en-US" b="1" dirty="0"/>
              <a:t>Color</a:t>
            </a:r>
            <a:r>
              <a:rPr lang="en-US" dirty="0"/>
              <a:t> pane, select </a:t>
            </a:r>
            <a:r>
              <a:rPr lang="en-US" b="1" dirty="0"/>
              <a:t>Solid</a:t>
            </a:r>
            <a:r>
              <a:rPr lang="en-US" dirty="0"/>
              <a:t> </a:t>
            </a:r>
            <a:r>
              <a:rPr lang="en-US" b="1" dirty="0"/>
              <a:t>line</a:t>
            </a:r>
            <a:r>
              <a:rPr lang="en-US" dirty="0"/>
              <a:t>, click the button next to </a:t>
            </a:r>
            <a:r>
              <a:rPr lang="en-US" b="1" dirty="0"/>
              <a:t>Color</a:t>
            </a:r>
            <a:r>
              <a:rPr lang="en-US" dirty="0"/>
              <a:t>, and then under </a:t>
            </a:r>
            <a:r>
              <a:rPr lang="en-US" b="1" dirty="0"/>
              <a:t>Theme</a:t>
            </a:r>
            <a:r>
              <a:rPr lang="en-US" dirty="0"/>
              <a:t> </a:t>
            </a:r>
            <a:r>
              <a:rPr lang="en-US" b="1" dirty="0"/>
              <a:t>Colors</a:t>
            </a:r>
            <a:r>
              <a:rPr lang="en-US" dirty="0"/>
              <a:t> click</a:t>
            </a:r>
            <a:r>
              <a:rPr lang="en-US" b="1" dirty="0"/>
              <a:t> Black, Text 1 </a:t>
            </a:r>
            <a:r>
              <a:rPr lang="en-US" dirty="0"/>
              <a:t>(first row, second option from the left).</a:t>
            </a:r>
          </a:p>
          <a:p>
            <a:pPr marL="224325" indent="-224325">
              <a:buFont typeface="+mj-lt"/>
              <a:buAutoNum type="arabicPeriod"/>
            </a:pPr>
            <a:r>
              <a:rPr lang="en-US" dirty="0"/>
              <a:t>Also in the </a:t>
            </a:r>
            <a:r>
              <a:rPr lang="en-US" b="1" dirty="0"/>
              <a:t>Format Shape </a:t>
            </a:r>
            <a:r>
              <a:rPr lang="en-US" dirty="0"/>
              <a:t>dialog box, click </a:t>
            </a:r>
            <a:r>
              <a:rPr lang="en-US" b="1" dirty="0"/>
              <a:t>Line</a:t>
            </a:r>
            <a:r>
              <a:rPr lang="en-US" dirty="0"/>
              <a:t> </a:t>
            </a:r>
            <a:r>
              <a:rPr lang="en-US" b="1" dirty="0"/>
              <a:t>Style</a:t>
            </a:r>
            <a:r>
              <a:rPr lang="en-US" dirty="0"/>
              <a:t> in the left pane. In the </a:t>
            </a:r>
            <a:r>
              <a:rPr lang="en-US" b="1" dirty="0"/>
              <a:t>Line</a:t>
            </a:r>
            <a:r>
              <a:rPr lang="en-US" dirty="0"/>
              <a:t> </a:t>
            </a:r>
            <a:r>
              <a:rPr lang="en-US" b="1" dirty="0"/>
              <a:t>Style</a:t>
            </a:r>
            <a:r>
              <a:rPr lang="en-US" dirty="0"/>
              <a:t> pane, in the </a:t>
            </a:r>
            <a:r>
              <a:rPr lang="en-US" b="1" dirty="0"/>
              <a:t>Weight</a:t>
            </a:r>
            <a:r>
              <a:rPr lang="en-US" dirty="0"/>
              <a:t> box, enter </a:t>
            </a:r>
            <a:r>
              <a:rPr lang="en-US" b="1" dirty="0"/>
              <a:t>2 pt</a:t>
            </a:r>
            <a:r>
              <a:rPr lang="en-US" dirty="0"/>
              <a:t>.</a:t>
            </a:r>
          </a:p>
          <a:p>
            <a:pPr marL="224325" indent="-224325">
              <a:buFont typeface="+mj-lt"/>
              <a:buAutoNum type="arabicPeriod"/>
            </a:pPr>
            <a:r>
              <a:rPr lang="en-US" dirty="0"/>
              <a:t>Also in the </a:t>
            </a:r>
            <a:r>
              <a:rPr lang="en-US" b="1" dirty="0"/>
              <a:t>Format Shape </a:t>
            </a:r>
            <a:r>
              <a:rPr lang="en-US" dirty="0"/>
              <a:t>dialog box, click </a:t>
            </a:r>
            <a:r>
              <a:rPr lang="en-US" b="1" dirty="0"/>
              <a:t>Glow and Soft Edges </a:t>
            </a:r>
            <a:r>
              <a:rPr lang="en-US" dirty="0"/>
              <a:t>in the left pane. In the </a:t>
            </a:r>
            <a:r>
              <a:rPr lang="en-US" b="1" dirty="0"/>
              <a:t>Glow and Soft Edges </a:t>
            </a:r>
            <a:r>
              <a:rPr lang="en-US" dirty="0"/>
              <a:t>pane, do the following:</a:t>
            </a:r>
          </a:p>
          <a:p>
            <a:pPr marL="672976" lvl="1" indent="-224325">
              <a:buFont typeface="Arial" pitchFamily="34" charset="0"/>
              <a:buChar char="•"/>
            </a:pPr>
            <a:r>
              <a:rPr lang="en-US" dirty="0"/>
              <a:t>Under </a:t>
            </a:r>
            <a:r>
              <a:rPr lang="en-US" b="1" dirty="0"/>
              <a:t>Glow</a:t>
            </a:r>
            <a:r>
              <a:rPr lang="en-US" dirty="0"/>
              <a:t>, click the button next to </a:t>
            </a:r>
            <a:r>
              <a:rPr lang="en-US" b="1" dirty="0"/>
              <a:t>Presets</a:t>
            </a:r>
            <a:r>
              <a:rPr lang="en-US" dirty="0"/>
              <a:t>, and then under </a:t>
            </a:r>
            <a:r>
              <a:rPr lang="en-US" b="1" dirty="0"/>
              <a:t>Glow</a:t>
            </a:r>
            <a:r>
              <a:rPr lang="en-US" dirty="0"/>
              <a:t> </a:t>
            </a:r>
            <a:r>
              <a:rPr lang="en-US" b="1" dirty="0"/>
              <a:t>Variations</a:t>
            </a:r>
            <a:r>
              <a:rPr lang="en-US" dirty="0"/>
              <a:t> click </a:t>
            </a:r>
            <a:r>
              <a:rPr lang="en-US" b="1" dirty="0"/>
              <a:t>Blue, 5 </a:t>
            </a:r>
            <a:r>
              <a:rPr lang="en-US" b="1" dirty="0" err="1"/>
              <a:t>pt</a:t>
            </a:r>
            <a:r>
              <a:rPr lang="en-US" b="1" dirty="0"/>
              <a:t> glow, Accent color 1</a:t>
            </a:r>
            <a:r>
              <a:rPr lang="en-US" dirty="0"/>
              <a:t> (first row, first option from the left). </a:t>
            </a:r>
          </a:p>
          <a:p>
            <a:pPr marL="672976" lvl="1" indent="-224325">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White, Background 1 </a:t>
            </a:r>
            <a:r>
              <a:rPr lang="en-US" dirty="0"/>
              <a:t>(first row, first option from the left).</a:t>
            </a:r>
          </a:p>
          <a:p>
            <a:pPr marL="224325" indent="-224325">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72976" lvl="1" indent="-224325">
              <a:buFont typeface="+mj-lt"/>
              <a:buAutoNum type="arabicPeriod"/>
            </a:pPr>
            <a:r>
              <a:rPr lang="en-US" dirty="0"/>
              <a:t>Click </a:t>
            </a:r>
            <a:r>
              <a:rPr lang="en-US" b="1" dirty="0"/>
              <a:t>Align to Slide</a:t>
            </a:r>
            <a:r>
              <a:rPr lang="en-US" dirty="0"/>
              <a:t>.</a:t>
            </a:r>
          </a:p>
          <a:p>
            <a:pPr marL="672976" lvl="1" indent="-224325">
              <a:buFont typeface="+mj-lt"/>
              <a:buAutoNum type="arabicPeriod"/>
            </a:pPr>
            <a:r>
              <a:rPr lang="en-US" dirty="0"/>
              <a:t>Click </a:t>
            </a:r>
            <a:r>
              <a:rPr lang="en-US" b="1" dirty="0"/>
              <a:t>Align</a:t>
            </a:r>
            <a:r>
              <a:rPr lang="en-US" dirty="0"/>
              <a:t> </a:t>
            </a:r>
            <a:r>
              <a:rPr lang="en-US" b="1" dirty="0"/>
              <a:t>Center</a:t>
            </a:r>
            <a:r>
              <a:rPr lang="en-US" dirty="0"/>
              <a:t>.</a:t>
            </a:r>
          </a:p>
          <a:p>
            <a:pPr marL="672976" lvl="1" indent="-224325">
              <a:buFont typeface="+mj-lt"/>
              <a:buAutoNum type="arabicPeriod"/>
            </a:pPr>
            <a:r>
              <a:rPr lang="en-US" dirty="0"/>
              <a:t>Click </a:t>
            </a:r>
            <a:r>
              <a:rPr lang="en-US" b="1" dirty="0"/>
              <a:t>Align</a:t>
            </a:r>
            <a:r>
              <a:rPr lang="en-US" dirty="0"/>
              <a:t> </a:t>
            </a:r>
            <a:r>
              <a:rPr lang="en-US" b="1" dirty="0"/>
              <a:t>Middle</a:t>
            </a:r>
            <a:r>
              <a:rPr lang="en-US" dirty="0"/>
              <a:t>.</a:t>
            </a:r>
            <a:endParaRPr lang="en-US" b="1" dirty="0"/>
          </a:p>
          <a:p>
            <a:pPr marL="224325" indent="-224325">
              <a:buFont typeface="+mj-lt"/>
              <a:buAutoNum type="arabicPeriod"/>
            </a:pPr>
            <a:r>
              <a:rPr lang="en-US" dirty="0"/>
              <a:t>On the slide, select the line. On the </a:t>
            </a:r>
            <a:r>
              <a:rPr lang="en-US" b="1" dirty="0"/>
              <a:t>Home</a:t>
            </a:r>
            <a:r>
              <a:rPr lang="en-US" dirty="0"/>
              <a:t> tab, in the </a:t>
            </a:r>
            <a:r>
              <a:rPr lang="en-US" b="1" dirty="0"/>
              <a:t>Clipboard</a:t>
            </a:r>
            <a:r>
              <a:rPr lang="en-US" dirty="0"/>
              <a:t> group, click the arrow next to </a:t>
            </a:r>
            <a:r>
              <a:rPr lang="en-US" b="1" dirty="0"/>
              <a:t>Copy</a:t>
            </a:r>
            <a:r>
              <a:rPr lang="en-US" dirty="0"/>
              <a:t>, and then click </a:t>
            </a:r>
            <a:r>
              <a:rPr lang="en-US" b="1" dirty="0"/>
              <a:t>Duplicate</a:t>
            </a:r>
            <a:r>
              <a:rPr lang="en-US" dirty="0"/>
              <a:t>.</a:t>
            </a:r>
          </a:p>
          <a:p>
            <a:pPr marL="224325" indent="-224325">
              <a:buFont typeface="+mj-lt"/>
              <a:buAutoNum type="arabicPeriod"/>
            </a:pPr>
            <a:r>
              <a:rPr lang="en-US" dirty="0"/>
              <a:t>Drag the duplicate line slightly off the right edge of the slide.</a:t>
            </a:r>
          </a:p>
          <a:p>
            <a:pPr marL="224325" indent="-224325">
              <a:buFont typeface="+mj-lt"/>
              <a:buAutoNum type="arabicPeriod"/>
            </a:pPr>
            <a:r>
              <a:rPr lang="en-US" dirty="0"/>
              <a:t>With the duplicate line still selected, 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 </a:t>
            </a:r>
          </a:p>
          <a:p>
            <a:pPr marL="672976" lvl="1" indent="-224325">
              <a:buFont typeface="+mj-lt"/>
              <a:buAutoNum type="arabicPeriod"/>
            </a:pPr>
            <a:r>
              <a:rPr lang="en-US" dirty="0"/>
              <a:t>Click </a:t>
            </a:r>
            <a:r>
              <a:rPr lang="en-US" b="1" dirty="0"/>
              <a:t>Align to Slide</a:t>
            </a:r>
            <a:r>
              <a:rPr lang="en-US" dirty="0"/>
              <a:t>. </a:t>
            </a:r>
          </a:p>
          <a:p>
            <a:pPr marL="672976" lvl="1" indent="-224325">
              <a:buFont typeface="+mj-lt"/>
              <a:buAutoNum type="arabicPeriod"/>
            </a:pPr>
            <a:r>
              <a:rPr lang="en-US" dirty="0"/>
              <a:t>Click </a:t>
            </a:r>
            <a:r>
              <a:rPr lang="en-US" b="1" dirty="0"/>
              <a:t>Align Middle</a:t>
            </a:r>
            <a:r>
              <a:rPr lang="en-US" dirty="0"/>
              <a:t>.</a:t>
            </a:r>
          </a:p>
          <a:p>
            <a:pPr marL="224325" indent="-224325">
              <a:buFont typeface="+mj-lt"/>
              <a:buAutoNum type="arabicPeriod"/>
            </a:pPr>
            <a:r>
              <a:rPr lang="en-US" dirty="0"/>
              <a:t>On the </a:t>
            </a:r>
            <a:r>
              <a:rPr lang="en-US" b="1" dirty="0"/>
              <a:t>Insert</a:t>
            </a:r>
            <a:r>
              <a:rPr lang="en-US" dirty="0"/>
              <a:t> tab, in the </a:t>
            </a:r>
            <a:r>
              <a:rPr lang="en-US" b="1" dirty="0"/>
              <a:t>Images </a:t>
            </a:r>
            <a:r>
              <a:rPr lang="en-US" dirty="0"/>
              <a:t>group, click </a:t>
            </a:r>
            <a:r>
              <a:rPr lang="en-US" b="1" dirty="0"/>
              <a:t>Picture</a:t>
            </a:r>
            <a:r>
              <a:rPr lang="en-US" dirty="0"/>
              <a:t>. In the </a:t>
            </a:r>
            <a:r>
              <a:rPr lang="en-US" b="1" dirty="0"/>
              <a:t>Insert</a:t>
            </a:r>
            <a:r>
              <a:rPr lang="en-US" dirty="0"/>
              <a:t> </a:t>
            </a:r>
            <a:r>
              <a:rPr lang="en-US" b="1" dirty="0"/>
              <a:t>Picture</a:t>
            </a:r>
            <a:r>
              <a:rPr lang="en-US" dirty="0"/>
              <a:t> dialog box, select a picture, and then click </a:t>
            </a:r>
            <a:r>
              <a:rPr lang="en-US" b="1" dirty="0"/>
              <a:t>Insert</a:t>
            </a:r>
            <a:r>
              <a:rPr lang="en-US" dirty="0"/>
              <a:t>.</a:t>
            </a:r>
          </a:p>
          <a:p>
            <a:pPr marL="224325" indent="-224325" defTabSz="897301">
              <a:buFont typeface="+mj-lt"/>
              <a:buAutoNum type="arabicPeriod"/>
              <a:defRPr/>
            </a:pPr>
            <a:r>
              <a:rPr lang="en-US" dirty="0"/>
              <a:t>On the slide, 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a:t>
            </a:r>
            <a:r>
              <a:rPr lang="en-US" dirty="0"/>
              <a:t> dialog box launcher. In the </a:t>
            </a:r>
            <a:r>
              <a:rPr lang="en-US" b="1" dirty="0"/>
              <a:t>Format Picture </a:t>
            </a:r>
            <a:r>
              <a:rPr lang="en-US" dirty="0"/>
              <a:t>dialog box, resize or crop the image so that the height is set to </a:t>
            </a:r>
            <a:r>
              <a:rPr lang="en-US" b="1" dirty="0"/>
              <a:t>7.5”</a:t>
            </a:r>
            <a:r>
              <a:rPr lang="en-US" dirty="0"/>
              <a:t> and the width</a:t>
            </a:r>
            <a:r>
              <a:rPr lang="en-US" b="1" dirty="0"/>
              <a:t> </a:t>
            </a:r>
            <a:r>
              <a:rPr lang="en-US" dirty="0"/>
              <a:t>is set to </a:t>
            </a:r>
            <a:r>
              <a:rPr lang="en-US" b="1" dirty="0"/>
              <a:t>5”</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24325" indent="-224325">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72976" lvl="1" indent="-224325">
              <a:buFont typeface="+mj-lt"/>
              <a:buAutoNum type="arabicPeriod"/>
            </a:pPr>
            <a:r>
              <a:rPr lang="en-US" dirty="0"/>
              <a:t>Click </a:t>
            </a:r>
            <a:r>
              <a:rPr lang="en-US" b="1" dirty="0"/>
              <a:t>Align to Slide</a:t>
            </a:r>
            <a:r>
              <a:rPr lang="en-US" dirty="0"/>
              <a:t>.</a:t>
            </a:r>
          </a:p>
          <a:p>
            <a:pPr marL="672976" lvl="1" indent="-224325">
              <a:buFont typeface="+mj-lt"/>
              <a:buAutoNum type="arabicPeriod"/>
            </a:pPr>
            <a:r>
              <a:rPr lang="en-US" dirty="0"/>
              <a:t>Click </a:t>
            </a:r>
            <a:r>
              <a:rPr lang="en-US" b="1" dirty="0"/>
              <a:t>Align</a:t>
            </a:r>
            <a:r>
              <a:rPr lang="en-US" dirty="0"/>
              <a:t> </a:t>
            </a:r>
            <a:r>
              <a:rPr lang="en-US" b="1" dirty="0"/>
              <a:t>Right</a:t>
            </a:r>
            <a:r>
              <a:rPr lang="en-US" dirty="0"/>
              <a:t>.</a:t>
            </a:r>
          </a:p>
          <a:p>
            <a:pPr marL="672976" lvl="1" indent="-224325">
              <a:buFont typeface="+mj-lt"/>
              <a:buAutoNum type="arabicPeriod"/>
            </a:pPr>
            <a:r>
              <a:rPr lang="en-US" dirty="0"/>
              <a:t>Click </a:t>
            </a:r>
            <a:r>
              <a:rPr lang="en-US" b="1" dirty="0"/>
              <a:t>Align</a:t>
            </a:r>
            <a:r>
              <a:rPr lang="en-US" dirty="0"/>
              <a:t> </a:t>
            </a:r>
            <a:r>
              <a:rPr lang="en-US" b="1" dirty="0"/>
              <a:t>Middle</a:t>
            </a:r>
            <a:r>
              <a:rPr lang="en-US" dirty="0"/>
              <a:t>.</a:t>
            </a:r>
          </a:p>
          <a:p>
            <a:pPr marL="672976" lvl="1" indent="-224325">
              <a:buFont typeface="+mj-lt"/>
              <a:buAutoNum type="arabicPeriod"/>
            </a:pPr>
            <a:endParaRPr lang="en-US" dirty="0"/>
          </a:p>
          <a:p>
            <a:pPr marL="672976" lvl="1" indent="-224325"/>
            <a:endParaRPr lang="en-US" dirty="0"/>
          </a:p>
          <a:p>
            <a:pPr marL="224325" indent="-224325"/>
            <a:r>
              <a:rPr lang="en-US" dirty="0"/>
              <a:t>To reproduce the text effects on this slide, do the following:</a:t>
            </a:r>
          </a:p>
          <a:p>
            <a:pPr marL="224325" indent="-224325">
              <a:buFont typeface="+mj-lt"/>
              <a:buAutoNum type="arabicPeriod"/>
            </a:pPr>
            <a:r>
              <a:rPr lang="en-US" dirty="0"/>
              <a:t>On the </a:t>
            </a:r>
            <a:r>
              <a:rPr lang="en-US" b="1" dirty="0"/>
              <a:t>Insert</a:t>
            </a:r>
            <a:r>
              <a:rPr lang="en-US" dirty="0"/>
              <a:t> tab, in the </a:t>
            </a:r>
            <a:r>
              <a:rPr lang="en-US" b="1" dirty="0"/>
              <a:t>Text </a:t>
            </a:r>
            <a:r>
              <a:rPr lang="en-US" dirty="0"/>
              <a:t>group, click </a:t>
            </a:r>
            <a:r>
              <a:rPr lang="en-US" b="1" dirty="0"/>
              <a:t>Text</a:t>
            </a:r>
            <a:r>
              <a:rPr lang="en-US" dirty="0"/>
              <a:t> </a:t>
            </a:r>
            <a:r>
              <a:rPr lang="en-US" b="1" dirty="0"/>
              <a:t>Box</a:t>
            </a:r>
            <a:r>
              <a:rPr lang="en-US" dirty="0"/>
              <a:t>. On the slide, drag to draw a text box.</a:t>
            </a:r>
          </a:p>
          <a:p>
            <a:pPr marL="224325" indent="-224325">
              <a:buFont typeface="+mj-lt"/>
              <a:buAutoNum type="arabicPeriod"/>
            </a:pPr>
            <a:r>
              <a:rPr lang="en-US" dirty="0"/>
              <a:t>Enter text in the text box, and then select the text. On the </a:t>
            </a:r>
            <a:r>
              <a:rPr lang="en-US" b="1" dirty="0"/>
              <a:t>Home</a:t>
            </a:r>
            <a:r>
              <a:rPr lang="en-US" dirty="0"/>
              <a:t> tab, in the </a:t>
            </a:r>
            <a:r>
              <a:rPr lang="en-US" b="1" dirty="0"/>
              <a:t>Font</a:t>
            </a:r>
            <a:r>
              <a:rPr lang="en-US" dirty="0"/>
              <a:t> group, do the following:</a:t>
            </a:r>
          </a:p>
          <a:p>
            <a:pPr marL="672976" lvl="1" indent="-224325">
              <a:buFont typeface="Arial" pitchFamily="34" charset="0"/>
              <a:buChar char="•"/>
            </a:pPr>
            <a:r>
              <a:rPr lang="en-US" dirty="0"/>
              <a:t>In the </a:t>
            </a:r>
            <a:r>
              <a:rPr lang="en-US" b="1" dirty="0"/>
              <a:t>Font</a:t>
            </a:r>
            <a:r>
              <a:rPr lang="en-US" dirty="0"/>
              <a:t> list, select </a:t>
            </a:r>
            <a:r>
              <a:rPr lang="en-US" b="1" dirty="0"/>
              <a:t>Arial</a:t>
            </a:r>
            <a:r>
              <a:rPr lang="en-US" dirty="0"/>
              <a:t>.</a:t>
            </a:r>
          </a:p>
          <a:p>
            <a:pPr marL="672976" lvl="1" indent="-224325">
              <a:buFont typeface="Arial" pitchFamily="34" charset="0"/>
              <a:buChar char="•"/>
            </a:pPr>
            <a:r>
              <a:rPr lang="en-US" dirty="0"/>
              <a:t>In the </a:t>
            </a:r>
            <a:r>
              <a:rPr lang="en-US" b="1" dirty="0"/>
              <a:t>Font</a:t>
            </a:r>
            <a:r>
              <a:rPr lang="en-US" dirty="0"/>
              <a:t> </a:t>
            </a:r>
            <a:r>
              <a:rPr lang="en-US" b="1" dirty="0"/>
              <a:t>Size</a:t>
            </a:r>
            <a:r>
              <a:rPr lang="en-US" dirty="0"/>
              <a:t> list, select </a:t>
            </a:r>
            <a:r>
              <a:rPr lang="en-US" b="1" dirty="0"/>
              <a:t>28</a:t>
            </a:r>
            <a:r>
              <a:rPr lang="en-US" dirty="0"/>
              <a:t>.</a:t>
            </a:r>
          </a:p>
          <a:p>
            <a:pPr marL="672976" lvl="1" indent="-224325" defTabSz="897301">
              <a:buFont typeface="Arial" pitchFamily="34" charset="0"/>
              <a:buChar char="•"/>
              <a:defRPr/>
            </a:pPr>
            <a:r>
              <a:rPr lang="en-US" dirty="0"/>
              <a:t>Click </a:t>
            </a:r>
            <a:r>
              <a:rPr lang="en-US" b="1" dirty="0"/>
              <a:t>Bold</a:t>
            </a:r>
            <a:r>
              <a:rPr lang="en-US" dirty="0"/>
              <a:t>.</a:t>
            </a:r>
          </a:p>
          <a:p>
            <a:pPr marL="672976" lvl="1" indent="-224325">
              <a:buFont typeface="Arial" pitchFamily="34" charset="0"/>
              <a:buChar char="•"/>
            </a:pPr>
            <a:r>
              <a:rPr lang="en-US" dirty="0"/>
              <a:t>Click the button next to </a:t>
            </a:r>
            <a:r>
              <a:rPr lang="en-US" b="1" dirty="0"/>
              <a:t>Font</a:t>
            </a:r>
            <a:r>
              <a:rPr lang="en-US" dirty="0"/>
              <a:t> </a:t>
            </a:r>
            <a:r>
              <a:rPr lang="en-US" b="1" dirty="0"/>
              <a:t>Color</a:t>
            </a:r>
            <a:r>
              <a:rPr lang="en-US" dirty="0"/>
              <a:t>, and then under </a:t>
            </a:r>
            <a:r>
              <a:rPr lang="en-US" b="1" dirty="0"/>
              <a:t>Theme</a:t>
            </a:r>
            <a:r>
              <a:rPr lang="en-US" dirty="0"/>
              <a:t> </a:t>
            </a:r>
            <a:r>
              <a:rPr lang="en-US" b="1" dirty="0"/>
              <a:t>Colors</a:t>
            </a:r>
            <a:r>
              <a:rPr lang="en-US" dirty="0"/>
              <a:t> click </a:t>
            </a:r>
            <a:r>
              <a:rPr lang="en-US" b="1" dirty="0"/>
              <a:t>White, Background 1 </a:t>
            </a:r>
            <a:r>
              <a:rPr lang="en-US" dirty="0"/>
              <a:t>(first row, first option from the left).</a:t>
            </a:r>
          </a:p>
          <a:p>
            <a:pPr marL="224325" indent="-224325">
              <a:buFont typeface="+mj-lt"/>
              <a:buAutoNum type="arabicPeriod"/>
            </a:pPr>
            <a:r>
              <a:rPr lang="en-US" dirty="0"/>
              <a:t>On the </a:t>
            </a:r>
            <a:r>
              <a:rPr lang="en-US" b="1" dirty="0"/>
              <a:t>Home</a:t>
            </a:r>
            <a:r>
              <a:rPr lang="en-US" dirty="0"/>
              <a:t> tab, in the </a:t>
            </a:r>
            <a:r>
              <a:rPr lang="en-US" b="1" dirty="0"/>
              <a:t>Paragraph</a:t>
            </a:r>
            <a:r>
              <a:rPr lang="en-US" dirty="0"/>
              <a:t> group, click </a:t>
            </a:r>
            <a:r>
              <a:rPr lang="en-US" b="1" dirty="0"/>
              <a:t>Align</a:t>
            </a:r>
            <a:r>
              <a:rPr lang="en-US" dirty="0"/>
              <a:t> </a:t>
            </a:r>
            <a:r>
              <a:rPr lang="en-US" b="1" dirty="0"/>
              <a:t>Text</a:t>
            </a:r>
            <a:r>
              <a:rPr lang="en-US" dirty="0"/>
              <a:t> </a:t>
            </a:r>
            <a:r>
              <a:rPr lang="en-US" b="1" dirty="0"/>
              <a:t>Right </a:t>
            </a:r>
            <a:r>
              <a:rPr lang="en-US" dirty="0"/>
              <a:t>to align the text right in the text box. </a:t>
            </a:r>
            <a:endParaRPr lang="en-US" b="1" dirty="0"/>
          </a:p>
          <a:p>
            <a:pPr marL="224325" indent="-224325">
              <a:buFont typeface="+mj-lt"/>
              <a:buAutoNum type="arabicPeriod"/>
            </a:pPr>
            <a:r>
              <a:rPr lang="en-US" dirty="0"/>
              <a:t>Drag the text box onto the left half of the slide.</a:t>
            </a:r>
          </a:p>
          <a:p>
            <a:pPr marL="224325" indent="-224325"/>
            <a:endParaRPr lang="en-US" dirty="0"/>
          </a:p>
          <a:p>
            <a:pPr marL="224325" indent="-224325"/>
            <a:endParaRPr lang="en-US" dirty="0"/>
          </a:p>
          <a:p>
            <a:r>
              <a:rPr lang="en-US" dirty="0"/>
              <a:t>To reproduce the background effects on this slide, do the following:</a:t>
            </a:r>
          </a:p>
          <a:p>
            <a:pPr marL="224325" indent="-224325">
              <a:buFont typeface="+mj-lt"/>
              <a:buAutoNum type="arabicPeriod"/>
            </a:pPr>
            <a:r>
              <a:rPr lang="en-US" dirty="0"/>
              <a:t>On the </a:t>
            </a:r>
            <a:r>
              <a:rPr lang="en-US" b="1" dirty="0"/>
              <a:t>Design</a:t>
            </a:r>
            <a:r>
              <a:rPr lang="en-US" dirty="0"/>
              <a:t> tab, in the </a:t>
            </a:r>
            <a:r>
              <a:rPr lang="en-US" b="1" dirty="0"/>
              <a:t>Background</a:t>
            </a:r>
            <a:r>
              <a:rPr lang="en-US" dirty="0"/>
              <a:t> group, click </a:t>
            </a:r>
            <a:r>
              <a:rPr lang="en-US" b="1" dirty="0"/>
              <a:t>Background Styles </a:t>
            </a:r>
            <a:r>
              <a:rPr lang="en-US" dirty="0"/>
              <a:t>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a:t>
            </a:r>
            <a:r>
              <a:rPr lang="en-US" b="1" dirty="0"/>
              <a:t>Fill</a:t>
            </a:r>
            <a:r>
              <a:rPr lang="en-US" dirty="0"/>
              <a:t> pane, and then do the following:</a:t>
            </a:r>
          </a:p>
          <a:p>
            <a:pPr marL="672976" lvl="1" indent="-224325">
              <a:buFont typeface="Arial" pitchFamily="34" charset="0"/>
              <a:buChar char="•"/>
            </a:pPr>
            <a:r>
              <a:rPr lang="en-US" dirty="0"/>
              <a:t>In the </a:t>
            </a:r>
            <a:r>
              <a:rPr lang="en-US" b="1" dirty="0"/>
              <a:t>Type</a:t>
            </a:r>
            <a:r>
              <a:rPr lang="en-US" dirty="0"/>
              <a:t> list, select </a:t>
            </a:r>
            <a:r>
              <a:rPr lang="en-US" b="1" dirty="0"/>
              <a:t>Linear</a:t>
            </a:r>
            <a:r>
              <a:rPr lang="en-US" dirty="0"/>
              <a:t>.</a:t>
            </a:r>
          </a:p>
          <a:p>
            <a:pPr marL="672976" lvl="1" indent="-224325">
              <a:buFont typeface="Arial" pitchFamily="34" charset="0"/>
              <a:buChar char="•"/>
            </a:pPr>
            <a:r>
              <a:rPr lang="en-US" dirty="0"/>
              <a:t>In the </a:t>
            </a:r>
            <a:r>
              <a:rPr lang="en-US" b="1" dirty="0"/>
              <a:t>Angle</a:t>
            </a:r>
            <a:r>
              <a:rPr lang="en-US" dirty="0"/>
              <a:t> box, enter </a:t>
            </a:r>
            <a:r>
              <a:rPr lang="en-US" b="1" dirty="0"/>
              <a:t>90</a:t>
            </a:r>
            <a:r>
              <a:rPr lang="en-US" dirty="0"/>
              <a:t>.</a:t>
            </a:r>
          </a:p>
          <a:p>
            <a:pPr marL="672976" lvl="1" indent="-224325">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two stops appear in the slider.</a:t>
            </a:r>
          </a:p>
          <a:p>
            <a:pPr marL="224325" indent="-224325">
              <a:buFont typeface="+mj-lt"/>
              <a:buAutoNum type="arabicPeriod"/>
            </a:pPr>
            <a:r>
              <a:rPr lang="en-US" dirty="0"/>
              <a:t>Also under </a:t>
            </a:r>
            <a:r>
              <a:rPr lang="en-US" b="1" dirty="0"/>
              <a:t>Gradient stops</a:t>
            </a:r>
            <a:r>
              <a:rPr lang="en-US" dirty="0"/>
              <a:t>, customize the gradient stops as follows:</a:t>
            </a:r>
          </a:p>
          <a:p>
            <a:pPr marL="672976" lvl="1" indent="-224325">
              <a:buFont typeface="Arial" pitchFamily="34" charset="0"/>
              <a:buChar char="•"/>
            </a:pPr>
            <a:r>
              <a:rPr lang="en-US" dirty="0"/>
              <a:t>Select the first stop in the slider, and then do the following: </a:t>
            </a:r>
          </a:p>
          <a:p>
            <a:pPr marL="1121626" lvl="2" indent="-224325">
              <a:buFont typeface="Arial" pitchFamily="34" charset="0"/>
              <a:buChar char="•"/>
            </a:pPr>
            <a:r>
              <a:rPr lang="en-US" dirty="0"/>
              <a:t>In the </a:t>
            </a:r>
            <a:r>
              <a:rPr lang="en-US" b="1" dirty="0"/>
              <a:t>Position </a:t>
            </a:r>
            <a:r>
              <a:rPr lang="en-US" dirty="0"/>
              <a:t>box, enter </a:t>
            </a:r>
            <a:r>
              <a:rPr lang="en-US" b="1" dirty="0"/>
              <a:t>40%</a:t>
            </a:r>
            <a:r>
              <a:rPr lang="en-US" dirty="0"/>
              <a:t>.</a:t>
            </a:r>
          </a:p>
          <a:p>
            <a:pPr marL="1121626" lvl="2" indent="-224325">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Black, Text 1 </a:t>
            </a:r>
            <a:r>
              <a:rPr lang="en-US" dirty="0"/>
              <a:t>(first row, second option from the left).</a:t>
            </a:r>
          </a:p>
          <a:p>
            <a:pPr marL="1121626" lvl="2" indent="-224325">
              <a:buFont typeface="Arial" pitchFamily="34" charset="0"/>
              <a:buChar char="•"/>
            </a:pPr>
            <a:r>
              <a:rPr lang="en-US" dirty="0"/>
              <a:t>In the </a:t>
            </a:r>
            <a:r>
              <a:rPr lang="en-US" b="1" dirty="0"/>
              <a:t>Transparency</a:t>
            </a:r>
            <a:r>
              <a:rPr lang="en-US" dirty="0"/>
              <a:t> box, enter </a:t>
            </a:r>
            <a:r>
              <a:rPr lang="en-US" b="1" dirty="0"/>
              <a:t>0%</a:t>
            </a:r>
            <a:r>
              <a:rPr lang="en-US" dirty="0"/>
              <a:t>. </a:t>
            </a:r>
          </a:p>
          <a:p>
            <a:pPr marL="672976" lvl="1" indent="-224325">
              <a:buFont typeface="Arial" pitchFamily="34" charset="0"/>
              <a:buChar char="•"/>
            </a:pPr>
            <a:r>
              <a:rPr lang="en-US" dirty="0"/>
              <a:t>Select the next stop in the slider, and then do the following: </a:t>
            </a:r>
          </a:p>
          <a:p>
            <a:pPr marL="1121626" lvl="2" indent="-224325">
              <a:buFont typeface="Arial" pitchFamily="34" charset="0"/>
              <a:buChar char="•"/>
            </a:pPr>
            <a:r>
              <a:rPr lang="en-US" dirty="0"/>
              <a:t>In the </a:t>
            </a:r>
            <a:r>
              <a:rPr lang="en-US" b="1" dirty="0"/>
              <a:t>Position </a:t>
            </a:r>
            <a:r>
              <a:rPr lang="en-US" dirty="0"/>
              <a:t>box, enter </a:t>
            </a:r>
            <a:r>
              <a:rPr lang="en-US" b="1" dirty="0"/>
              <a:t>100%</a:t>
            </a:r>
            <a:r>
              <a:rPr lang="en-US" dirty="0"/>
              <a:t>.</a:t>
            </a:r>
          </a:p>
          <a:p>
            <a:pPr marL="1121626" lvl="2" indent="-224325">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Black, Text 1, Lighter 50% </a:t>
            </a:r>
            <a:r>
              <a:rPr lang="en-US" dirty="0"/>
              <a:t>(second row, second option from the left).</a:t>
            </a:r>
          </a:p>
          <a:p>
            <a:pPr marL="1121626" lvl="2" indent="-224325">
              <a:buFont typeface="Arial" pitchFamily="34" charset="0"/>
              <a:buChar char="•"/>
            </a:pPr>
            <a:r>
              <a:rPr lang="en-US" dirty="0"/>
              <a:t>In the </a:t>
            </a:r>
            <a:r>
              <a:rPr lang="en-US" b="1" dirty="0"/>
              <a:t>Transparency</a:t>
            </a:r>
            <a:r>
              <a:rPr lang="en-US" dirty="0"/>
              <a:t> box, enter </a:t>
            </a:r>
            <a:r>
              <a:rPr lang="en-US" b="1" dirty="0"/>
              <a:t>0%</a:t>
            </a:r>
            <a:r>
              <a:rPr lang="en-US" dirty="0"/>
              <a:t>. </a:t>
            </a:r>
          </a:p>
          <a:p>
            <a:pPr marL="224325" indent="-224325"/>
            <a:endParaRPr lang="en-US" dirty="0"/>
          </a:p>
          <a:p>
            <a:pPr marL="224325" indent="-224325"/>
            <a:endParaRPr lang="en-US" dirty="0"/>
          </a:p>
          <a:p>
            <a:pPr marL="224325" indent="-224325"/>
            <a:r>
              <a:rPr lang="en-US" dirty="0"/>
              <a:t>To reproduce the animation effects on this slide, do the following:</a:t>
            </a:r>
          </a:p>
          <a:p>
            <a:pPr marL="224325" indent="-224325">
              <a:buFont typeface="+mj-lt"/>
              <a:buAutoNum type="arabicPeriod"/>
            </a:pPr>
            <a:r>
              <a:rPr lang="en-US" dirty="0"/>
              <a:t>Select the line off the right edge of the slide. 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under </a:t>
            </a:r>
            <a:r>
              <a:rPr lang="en-US" b="1" dirty="0"/>
              <a:t>Entrance</a:t>
            </a:r>
            <a:r>
              <a:rPr lang="en-US" dirty="0"/>
              <a:t> click </a:t>
            </a:r>
            <a:r>
              <a:rPr lang="en-US" b="1" dirty="0"/>
              <a:t>Fly In.</a:t>
            </a:r>
          </a:p>
          <a:p>
            <a:pPr marL="224325" indent="-224325">
              <a:buFont typeface="+mj-lt"/>
              <a:buAutoNum type="arabicPeriod"/>
            </a:pPr>
            <a:r>
              <a:rPr lang="en-US" dirty="0"/>
              <a:t>Also on the </a:t>
            </a:r>
            <a:r>
              <a:rPr lang="en-US" b="1" dirty="0"/>
              <a:t>Animations</a:t>
            </a:r>
            <a:r>
              <a:rPr lang="en-US" dirty="0"/>
              <a:t> tab, in the </a:t>
            </a:r>
            <a:r>
              <a:rPr lang="en-US" b="1" dirty="0"/>
              <a:t>Animation</a:t>
            </a:r>
            <a:r>
              <a:rPr lang="en-US" dirty="0"/>
              <a:t> group, click </a:t>
            </a:r>
            <a:r>
              <a:rPr lang="en-US" b="1" dirty="0"/>
              <a:t>Effect</a:t>
            </a:r>
            <a:r>
              <a:rPr lang="en-US" dirty="0"/>
              <a:t> </a:t>
            </a:r>
            <a:r>
              <a:rPr lang="en-US" b="1" dirty="0"/>
              <a:t>Options</a:t>
            </a:r>
            <a:r>
              <a:rPr lang="en-US" dirty="0"/>
              <a:t>, and then click </a:t>
            </a:r>
            <a:r>
              <a:rPr lang="en-US" b="1" dirty="0"/>
              <a:t>From</a:t>
            </a:r>
            <a:r>
              <a:rPr lang="en-US" dirty="0"/>
              <a:t> </a:t>
            </a:r>
            <a:r>
              <a:rPr lang="en-US" b="1" dirty="0"/>
              <a:t>Left</a:t>
            </a:r>
            <a:r>
              <a:rPr lang="en-US" dirty="0"/>
              <a:t>.</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0.5</a:t>
            </a:r>
            <a:r>
              <a:rPr lang="en-US" dirty="0"/>
              <a:t>. </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After Previous</a:t>
            </a:r>
            <a:r>
              <a:rPr lang="en-US" dirty="0"/>
              <a:t>.</a:t>
            </a:r>
          </a:p>
          <a:p>
            <a:pPr marL="224325" indent="-224325">
              <a:buFont typeface="+mj-lt"/>
              <a:buAutoNum type="arabicPeriod"/>
            </a:pPr>
            <a:r>
              <a:rPr lang="en-US" dirty="0"/>
              <a:t>Select the line at the center of the slide. 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under </a:t>
            </a:r>
            <a:r>
              <a:rPr lang="en-US" b="1" dirty="0"/>
              <a:t>Entrance</a:t>
            </a:r>
            <a:r>
              <a:rPr lang="en-US" dirty="0"/>
              <a:t> click </a:t>
            </a:r>
            <a:r>
              <a:rPr lang="en-US" b="1" dirty="0"/>
              <a:t>Fly In.</a:t>
            </a:r>
          </a:p>
          <a:p>
            <a:pPr marL="224325" indent="-224325">
              <a:buFont typeface="+mj-lt"/>
              <a:buAutoNum type="arabicPeriod"/>
            </a:pPr>
            <a:r>
              <a:rPr lang="en-US" dirty="0"/>
              <a:t>Also on the </a:t>
            </a:r>
            <a:r>
              <a:rPr lang="en-US" b="1" dirty="0"/>
              <a:t>Animations</a:t>
            </a:r>
            <a:r>
              <a:rPr lang="en-US" dirty="0"/>
              <a:t> tab, in the </a:t>
            </a:r>
            <a:r>
              <a:rPr lang="en-US" b="1" dirty="0"/>
              <a:t>Animation</a:t>
            </a:r>
            <a:r>
              <a:rPr lang="en-US" dirty="0"/>
              <a:t> group, click </a:t>
            </a:r>
            <a:r>
              <a:rPr lang="en-US" b="1" dirty="0"/>
              <a:t>Effect</a:t>
            </a:r>
            <a:r>
              <a:rPr lang="en-US" dirty="0"/>
              <a:t> </a:t>
            </a:r>
            <a:r>
              <a:rPr lang="en-US" b="1" dirty="0"/>
              <a:t>Options</a:t>
            </a:r>
            <a:r>
              <a:rPr lang="en-US" dirty="0"/>
              <a:t>, and then click </a:t>
            </a:r>
            <a:r>
              <a:rPr lang="en-US" b="1" dirty="0"/>
              <a:t>From</a:t>
            </a:r>
            <a:r>
              <a:rPr lang="en-US" dirty="0"/>
              <a:t> </a:t>
            </a:r>
            <a:r>
              <a:rPr lang="en-US" b="1" dirty="0"/>
              <a:t>Right</a:t>
            </a:r>
            <a:r>
              <a:rPr lang="en-US" dirty="0"/>
              <a:t>.</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1</a:t>
            </a:r>
            <a:r>
              <a:rPr lang="en-US" dirty="0"/>
              <a:t>. </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After Previous</a:t>
            </a:r>
            <a:r>
              <a:rPr lang="en-US" dirty="0"/>
              <a:t>.</a:t>
            </a:r>
          </a:p>
          <a:p>
            <a:pPr marL="224325" indent="-224325">
              <a:buFont typeface="+mj-lt"/>
              <a:buAutoNum type="arabicPeriod"/>
            </a:pPr>
            <a:r>
              <a:rPr lang="en-US" dirty="0"/>
              <a:t>Select the picture. 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under </a:t>
            </a:r>
            <a:r>
              <a:rPr lang="en-US" b="1" dirty="0"/>
              <a:t>Entrance</a:t>
            </a:r>
            <a:r>
              <a:rPr lang="en-US" dirty="0"/>
              <a:t> click </a:t>
            </a:r>
            <a:r>
              <a:rPr lang="en-US" b="1" dirty="0"/>
              <a:t>Wipe.</a:t>
            </a:r>
          </a:p>
          <a:p>
            <a:pPr marL="224325" indent="-224325">
              <a:buFont typeface="+mj-lt"/>
              <a:buAutoNum type="arabicPeriod"/>
            </a:pPr>
            <a:r>
              <a:rPr lang="en-US" dirty="0"/>
              <a:t>Also on the </a:t>
            </a:r>
            <a:r>
              <a:rPr lang="en-US" b="1" dirty="0"/>
              <a:t>Animations</a:t>
            </a:r>
            <a:r>
              <a:rPr lang="en-US" dirty="0"/>
              <a:t> tab, in the </a:t>
            </a:r>
            <a:r>
              <a:rPr lang="en-US" b="1" dirty="0"/>
              <a:t>Animation</a:t>
            </a:r>
            <a:r>
              <a:rPr lang="en-US" dirty="0"/>
              <a:t> group, click </a:t>
            </a:r>
            <a:r>
              <a:rPr lang="en-US" b="1" dirty="0"/>
              <a:t>Effect</a:t>
            </a:r>
            <a:r>
              <a:rPr lang="en-US" dirty="0"/>
              <a:t> </a:t>
            </a:r>
            <a:r>
              <a:rPr lang="en-US" b="1" dirty="0"/>
              <a:t>Options</a:t>
            </a:r>
            <a:r>
              <a:rPr lang="en-US" dirty="0"/>
              <a:t>, and then click </a:t>
            </a:r>
            <a:r>
              <a:rPr lang="en-US" b="1" dirty="0"/>
              <a:t>From</a:t>
            </a:r>
            <a:r>
              <a:rPr lang="en-US" dirty="0"/>
              <a:t> </a:t>
            </a:r>
            <a:r>
              <a:rPr lang="en-US" b="1" dirty="0"/>
              <a:t>Right</a:t>
            </a:r>
            <a:r>
              <a:rPr lang="en-US" dirty="0"/>
              <a:t>.</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1</a:t>
            </a:r>
            <a:r>
              <a:rPr lang="en-US" dirty="0"/>
              <a:t>. </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With Previous</a:t>
            </a:r>
            <a:r>
              <a:rPr lang="en-US" dirty="0"/>
              <a:t>.</a:t>
            </a:r>
          </a:p>
          <a:p>
            <a:pPr marL="224325" indent="-224325">
              <a:buFont typeface="+mj-lt"/>
              <a:buAutoNum type="arabicPeriod"/>
            </a:pPr>
            <a:r>
              <a:rPr lang="en-US" dirty="0"/>
              <a:t>Select the text box. 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under </a:t>
            </a:r>
            <a:r>
              <a:rPr lang="en-US" b="1" dirty="0"/>
              <a:t>Entrance</a:t>
            </a:r>
            <a:r>
              <a:rPr lang="en-US" dirty="0"/>
              <a:t> click </a:t>
            </a:r>
            <a:r>
              <a:rPr lang="en-US" b="1" dirty="0"/>
              <a:t>Fly In.</a:t>
            </a:r>
          </a:p>
          <a:p>
            <a:pPr marL="224325" indent="-224325">
              <a:buFont typeface="+mj-lt"/>
              <a:buAutoNum type="arabicPeriod"/>
            </a:pPr>
            <a:r>
              <a:rPr lang="en-US" dirty="0"/>
              <a:t>Also on the </a:t>
            </a:r>
            <a:r>
              <a:rPr lang="en-US" b="1" dirty="0"/>
              <a:t>Animations</a:t>
            </a:r>
            <a:r>
              <a:rPr lang="en-US" dirty="0"/>
              <a:t> tab, in the </a:t>
            </a:r>
            <a:r>
              <a:rPr lang="en-US" b="1" dirty="0"/>
              <a:t>Animation</a:t>
            </a:r>
            <a:r>
              <a:rPr lang="en-US" dirty="0"/>
              <a:t> group, click </a:t>
            </a:r>
            <a:r>
              <a:rPr lang="en-US" b="1" dirty="0"/>
              <a:t>Effect</a:t>
            </a:r>
            <a:r>
              <a:rPr lang="en-US" dirty="0"/>
              <a:t> </a:t>
            </a:r>
            <a:r>
              <a:rPr lang="en-US" b="1" dirty="0"/>
              <a:t>Options</a:t>
            </a:r>
            <a:r>
              <a:rPr lang="en-US" dirty="0"/>
              <a:t>, and then click </a:t>
            </a:r>
            <a:r>
              <a:rPr lang="en-US" b="1" dirty="0"/>
              <a:t>From</a:t>
            </a:r>
            <a:r>
              <a:rPr lang="en-US" dirty="0"/>
              <a:t> </a:t>
            </a:r>
            <a:r>
              <a:rPr lang="en-US" b="1" dirty="0"/>
              <a:t>Right</a:t>
            </a:r>
            <a:r>
              <a:rPr lang="en-US" dirty="0"/>
              <a:t>.</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1</a:t>
            </a:r>
            <a:r>
              <a:rPr lang="en-US" dirty="0"/>
              <a:t>. </a:t>
            </a:r>
          </a:p>
          <a:p>
            <a:pPr marL="224325" indent="-224325" defTabSz="897301">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With Previous</a:t>
            </a:r>
            <a:r>
              <a:rPr lang="en-US" dirty="0"/>
              <a:t>.</a:t>
            </a:r>
          </a:p>
          <a:p>
            <a:pPr marL="224325" indent="-224325" defTabSz="897301">
              <a:buFont typeface="+mj-lt"/>
              <a:buAutoNum type="arabicPeriod"/>
              <a:defRPr/>
            </a:pPr>
            <a:endParaRPr lang="en-US" dirty="0"/>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08/07/17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Grayscale to Color Picture">
    <p:bg>
      <p:bgPr>
        <a:gradFill rotWithShape="1">
          <a:gsLst>
            <a:gs pos="0">
              <a:srgbClr val="4C4C4C"/>
            </a:gs>
            <a:gs pos="50000">
              <a:srgbClr val="262626"/>
            </a:gs>
            <a:gs pos="100000">
              <a:srgbClr val="000000"/>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4D57-87F8-406A-B74C-B6E502340114}" type="datetimeFigureOut">
              <a:rPr lang="en-US" smtClean="0"/>
              <a:t>08/07/17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8B41F-3CBF-45F1-A7F5-4BDE834EC72E}" type="slidenum">
              <a:rPr lang="en-US" smtClean="0"/>
              <a:t>‹#›</a:t>
            </a:fld>
            <a:endParaRPr lang="en-US"/>
          </a:p>
        </p:txBody>
      </p:sp>
      <p:sp>
        <p:nvSpPr>
          <p:cNvPr id="6" name="Grayscale Picture Placeholder"/>
          <p:cNvSpPr>
            <a:spLocks noGrp="1"/>
          </p:cNvSpPr>
          <p:nvPr>
            <p:ph type="pic" sz="quarter" idx="13"/>
          </p:nvPr>
        </p:nvSpPr>
        <p:spPr>
          <a:xfrm>
            <a:off x="1762589" y="931746"/>
            <a:ext cx="5618822" cy="4994508"/>
          </a:xfrm>
          <a:noFill/>
        </p:spPr>
        <p:txBody>
          <a:bodyPr/>
          <a:lstStyle>
            <a:lvl1pPr marL="0" indent="0" algn="ctr">
              <a:buNone/>
              <a:defRPr/>
            </a:lvl1pPr>
          </a:lstStyle>
          <a:p>
            <a:r>
              <a:rPr lang="en-US" smtClean="0"/>
              <a:t>Click icon to add picture</a:t>
            </a:r>
            <a:endParaRPr lang="en-US" dirty="0"/>
          </a:p>
        </p:txBody>
      </p:sp>
      <p:sp>
        <p:nvSpPr>
          <p:cNvPr id="8" name="Color Picture Placeholder"/>
          <p:cNvSpPr>
            <a:spLocks noGrp="1"/>
          </p:cNvSpPr>
          <p:nvPr>
            <p:ph type="pic" sz="quarter" idx="14"/>
          </p:nvPr>
        </p:nvSpPr>
        <p:spPr>
          <a:xfrm>
            <a:off x="1762589" y="931746"/>
            <a:ext cx="5618822" cy="4994508"/>
          </a:xfrm>
          <a:noFill/>
        </p:spPr>
        <p:txBody>
          <a:bodyPr/>
          <a:lstStyle>
            <a:lvl1pPr marL="0" indent="0" algn="ctr">
              <a:buNone/>
              <a:defRPr/>
            </a:lvl1pPr>
          </a:lstStyle>
          <a:p>
            <a:r>
              <a:rPr lang="en-US" smtClean="0"/>
              <a:t>Click icon to add picture</a:t>
            </a:r>
            <a:endParaRPr lang="en-US" dirty="0"/>
          </a:p>
        </p:txBody>
      </p:sp>
      <p:sp>
        <p:nvSpPr>
          <p:cNvPr id="9" name="Instructions"/>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450"/>
              </a:spcBef>
              <a:spcAft>
                <a:spcPts val="0"/>
              </a:spcAft>
              <a:buClrTx/>
              <a:buSzTx/>
              <a:buFontTx/>
              <a:buNone/>
              <a:tabLst/>
              <a:defRPr/>
            </a:pPr>
            <a:r>
              <a:rPr lang="en-US" sz="1050" dirty="0" smtClean="0">
                <a:solidFill>
                  <a:prstClr val="white">
                    <a:lumMod val="50000"/>
                  </a:prstClr>
                </a:solidFill>
                <a:latin typeface="Calibri Light" panose="020F0302020204030204" pitchFamily="34" charset="0"/>
                <a:cs typeface="Calibri" panose="020F0502020204030204" pitchFamily="34" charset="0"/>
              </a:rPr>
              <a:t>Make it easier to</a:t>
            </a:r>
            <a:r>
              <a:rPr lang="en-US" sz="1050" baseline="0" dirty="0" smtClean="0">
                <a:solidFill>
                  <a:prstClr val="white">
                    <a:lumMod val="50000"/>
                  </a:prstClr>
                </a:solidFill>
                <a:latin typeface="Calibri Light" panose="020F0302020204030204" pitchFamily="34" charset="0"/>
                <a:cs typeface="Calibri" panose="020F0502020204030204" pitchFamily="34" charset="0"/>
              </a:rPr>
              <a:t> change the pictures</a:t>
            </a:r>
            <a:r>
              <a:rPr lang="en-US" sz="1050" dirty="0" smtClean="0">
                <a:solidFill>
                  <a:prstClr val="white">
                    <a:lumMod val="50000"/>
                  </a:prstClr>
                </a:solidFill>
                <a:latin typeface="Calibri Light" panose="020F0302020204030204" pitchFamily="34" charset="0"/>
                <a:cs typeface="Calibri" panose="020F0502020204030204" pitchFamily="34" charset="0"/>
              </a:rPr>
              <a:t>: Use the Selection Pane to temporarily hide a Picture Placeholder. (Home tab, Select, Selection Pane). Click the eye icon to hide or show an object. </a:t>
            </a:r>
          </a:p>
          <a:p>
            <a:pPr marL="0" marR="0" lvl="0" indent="0" algn="l" defTabSz="685800" rtl="0" eaLnBrk="1" fontAlgn="auto" latinLnBrk="0" hangingPunct="1">
              <a:lnSpc>
                <a:spcPct val="100000"/>
              </a:lnSpc>
              <a:spcBef>
                <a:spcPts val="450"/>
              </a:spcBef>
              <a:spcAft>
                <a:spcPts val="0"/>
              </a:spcAft>
              <a:buClrTx/>
              <a:buSzTx/>
              <a:buFontTx/>
              <a:buNone/>
              <a:tabLst/>
              <a:defRPr/>
            </a:pPr>
            <a:r>
              <a:rPr lang="en-US" sz="105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 If you don’t see the Pictures icon,</a:t>
            </a:r>
            <a:r>
              <a:rPr lang="en-US" sz="1050" baseline="0" dirty="0" smtClean="0">
                <a:solidFill>
                  <a:prstClr val="white">
                    <a:lumMod val="50000"/>
                  </a:prstClr>
                </a:solidFill>
                <a:latin typeface="Calibri Light" panose="020F0302020204030204" pitchFamily="34" charset="0"/>
                <a:cs typeface="Calibri" panose="020F0502020204030204" pitchFamily="34" charset="0"/>
              </a:rPr>
              <a:t> click the Reset button (Home tab, Slides, Reset).</a:t>
            </a:r>
            <a:endParaRPr lang="en-US" sz="1050" dirty="0" smtClean="0">
              <a:solidFill>
                <a:prstClr val="white">
                  <a:lumMod val="50000"/>
                </a:prstClr>
              </a:solidFill>
              <a:latin typeface="Calibri Light" panose="020F0302020204030204" pitchFamily="34" charset="0"/>
              <a:cs typeface="Calibri" panose="020F0502020204030204" pitchFamily="34" charset="0"/>
            </a:endParaRPr>
          </a:p>
          <a:p>
            <a:pPr>
              <a:spcBef>
                <a:spcPts val="450"/>
              </a:spcBef>
            </a:pPr>
            <a:r>
              <a:rPr lang="en-US" sz="105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685800" rtl="0" eaLnBrk="1" fontAlgn="auto" latinLnBrk="0" hangingPunct="1">
              <a:lnSpc>
                <a:spcPct val="100000"/>
              </a:lnSpc>
              <a:spcBef>
                <a:spcPts val="450"/>
              </a:spcBef>
              <a:spcAft>
                <a:spcPts val="0"/>
              </a:spcAft>
              <a:buClrTx/>
              <a:buSzTx/>
              <a:buFontTx/>
              <a:buNone/>
              <a:tabLst/>
              <a:defRPr/>
            </a:pPr>
            <a:r>
              <a:rPr lang="en-US" sz="105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434335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08/07/17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08/07/17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08/07/17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08/07/17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08/07/17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08/07/17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7C3F878-F5E8-489B-AC8A-64F2A7E22C28}" type="datetimeFigureOut">
              <a:rPr lang="en-US" smtClean="0"/>
              <a:pPr/>
              <a:t>08/07/17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fairfoodprogram.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nn.com/2017/05/30/world/ciw-fair-food-program-freedom-projec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youtu.be/lqZLrXVAde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k4c6QdCJi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b6s4YAOISns?t=3" TargetMode="External"/><Relationship Id="rId3" Type="http://schemas.openxmlformats.org/officeDocument/2006/relationships/hyperlink" Target="http://www.fairfoodstandard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nn.com/2017/05/30/world/ciw-fair-food-program-freedom-proje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davidboje.com" TargetMode="External"/><Relationship Id="rId4" Type="http://schemas.openxmlformats.org/officeDocument/2006/relationships/hyperlink" Target="http://davidboje.com/quantum" TargetMode="External"/><Relationship Id="rId1" Type="http://schemas.openxmlformats.org/officeDocument/2006/relationships/slideLayout" Target="../slideLayouts/slideLayout4.xml"/><Relationship Id="rId2" Type="http://schemas.openxmlformats.org/officeDocument/2006/relationships/hyperlink" Target="mailto:garosile@nms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533400"/>
            <a:ext cx="6858000" cy="2133600"/>
          </a:xfrm>
        </p:spPr>
        <p:txBody>
          <a:bodyPr/>
          <a:lstStyle/>
          <a:p>
            <a:r>
              <a:rPr lang="en-US" dirty="0" smtClean="0"/>
              <a:t/>
            </a:r>
            <a:br>
              <a:rPr lang="en-US" dirty="0" smtClean="0"/>
            </a:br>
            <a:r>
              <a:rPr lang="en-US" dirty="0" smtClean="0"/>
              <a:t/>
            </a:r>
            <a:br>
              <a:rPr lang="en-US" dirty="0" smtClean="0"/>
            </a:br>
            <a:r>
              <a:rPr lang="en-US" dirty="0"/>
              <a:t/>
            </a:r>
            <a:br>
              <a:rPr lang="en-US" dirty="0"/>
            </a:br>
            <a:r>
              <a:rPr lang="en-US" sz="4800" dirty="0"/>
              <a:t/>
            </a:r>
            <a:br>
              <a:rPr lang="en-US" sz="4800" dirty="0"/>
            </a:br>
            <a:r>
              <a:rPr lang="en-US" dirty="0" smtClean="0"/>
              <a:t/>
            </a:r>
            <a:br>
              <a:rPr lang="en-US" dirty="0" smtClean="0"/>
            </a:br>
            <a:r>
              <a:rPr lang="en-US" sz="1800" b="1" dirty="0">
                <a:solidFill>
                  <a:schemeClr val="accent4">
                    <a:lumMod val="75000"/>
                  </a:schemeClr>
                </a:solidFill>
              </a:rPr>
              <a:t>Indigenous and Storytelling Aspects of </a:t>
            </a:r>
            <a:r>
              <a:rPr lang="en-US" sz="1800" b="1" dirty="0" smtClean="0">
                <a:solidFill>
                  <a:schemeClr val="accent4">
                    <a:lumMod val="75000"/>
                  </a:schemeClr>
                </a:solidFill>
              </a:rPr>
              <a:t/>
            </a:r>
            <a:br>
              <a:rPr lang="en-US" sz="1800" b="1" dirty="0" smtClean="0">
                <a:solidFill>
                  <a:schemeClr val="accent4">
                    <a:lumMod val="75000"/>
                  </a:schemeClr>
                </a:solidFill>
              </a:rPr>
            </a:br>
            <a:r>
              <a:rPr lang="en-US" sz="1800" b="1" dirty="0" smtClean="0">
                <a:solidFill>
                  <a:schemeClr val="accent4">
                    <a:lumMod val="75000"/>
                  </a:schemeClr>
                </a:solidFill>
              </a:rPr>
              <a:t>the Coalition of Immokalee Workers’ </a:t>
            </a:r>
            <a:br>
              <a:rPr lang="en-US" sz="1800" b="1" dirty="0" smtClean="0">
                <a:solidFill>
                  <a:schemeClr val="accent4">
                    <a:lumMod val="75000"/>
                  </a:schemeClr>
                </a:solidFill>
              </a:rPr>
            </a:br>
            <a:r>
              <a:rPr lang="en-US" sz="1800" b="1" dirty="0" smtClean="0">
                <a:solidFill>
                  <a:schemeClr val="accent4">
                    <a:lumMod val="75000"/>
                  </a:schemeClr>
                </a:solidFill>
              </a:rPr>
              <a:t>ANSWER to</a:t>
            </a:r>
            <a:br>
              <a:rPr lang="en-US" sz="1800" b="1" dirty="0" smtClean="0">
                <a:solidFill>
                  <a:schemeClr val="accent4">
                    <a:lumMod val="75000"/>
                  </a:schemeClr>
                </a:solidFill>
              </a:rPr>
            </a:br>
            <a:r>
              <a:rPr lang="en-US" sz="1800" b="1" dirty="0" smtClean="0">
                <a:solidFill>
                  <a:schemeClr val="accent4">
                    <a:lumMod val="75000"/>
                  </a:schemeClr>
                </a:solidFill>
              </a:rPr>
              <a:t>Modern </a:t>
            </a:r>
            <a:r>
              <a:rPr lang="en-US" sz="1800" b="1" dirty="0">
                <a:solidFill>
                  <a:schemeClr val="accent4">
                    <a:lumMod val="75000"/>
                  </a:schemeClr>
                </a:solidFill>
              </a:rPr>
              <a:t>Day Slavery </a:t>
            </a:r>
            <a:r>
              <a:rPr lang="en-US" sz="1800" dirty="0"/>
              <a:t/>
            </a:r>
            <a:br>
              <a:rPr lang="en-US" sz="1800" dirty="0"/>
            </a:br>
            <a:r>
              <a:rPr lang="en-US" sz="1800" dirty="0"/>
              <a:t/>
            </a:r>
            <a:br>
              <a:rPr lang="en-US" sz="1800" dirty="0"/>
            </a:br>
            <a:r>
              <a:rPr lang="en-US" sz="1800" dirty="0" smtClean="0"/>
              <a:t/>
            </a:r>
            <a:br>
              <a:rPr lang="en-US" sz="1800" dirty="0" smtClean="0"/>
            </a:br>
            <a:endParaRPr lang="en-US" sz="1800" dirty="0"/>
          </a:p>
        </p:txBody>
      </p:sp>
      <p:sp>
        <p:nvSpPr>
          <p:cNvPr id="3" name="Subtitle 2"/>
          <p:cNvSpPr>
            <a:spLocks noGrp="1"/>
          </p:cNvSpPr>
          <p:nvPr>
            <p:ph type="subTitle" idx="1"/>
          </p:nvPr>
        </p:nvSpPr>
        <p:spPr>
          <a:xfrm>
            <a:off x="990600" y="2089595"/>
            <a:ext cx="7467600" cy="886344"/>
          </a:xfrm>
        </p:spPr>
        <p:txBody>
          <a:bodyPr>
            <a:normAutofit/>
          </a:bodyPr>
          <a:lstStyle/>
          <a:p>
            <a:endParaRPr lang="en-US" dirty="0" smtClean="0"/>
          </a:p>
          <a:p>
            <a:pPr algn="ctr"/>
            <a:r>
              <a:rPr lang="en-US" sz="1900" b="1" dirty="0" smtClean="0"/>
              <a:t>Grace Ann Rosile, David Boje, Cora Voyageur, Brian </a:t>
            </a:r>
            <a:r>
              <a:rPr lang="en-US" sz="1900" b="1" dirty="0" err="1" smtClean="0"/>
              <a:t>Calliou</a:t>
            </a:r>
            <a:r>
              <a:rPr lang="en-US" sz="1900" b="1" dirty="0" smtClean="0"/>
              <a:t> </a:t>
            </a:r>
            <a:endParaRPr lang="en-US" sz="1900" b="1" dirty="0"/>
          </a:p>
        </p:txBody>
      </p:sp>
    </p:spTree>
    <p:extLst>
      <p:ext uri="{BB962C8B-B14F-4D97-AF65-F5344CB8AC3E}">
        <p14:creationId xmlns:p14="http://schemas.microsoft.com/office/powerpoint/2010/main" val="210457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6858000" cy="4267199"/>
          </a:xfrm>
        </p:spPr>
        <p:txBody>
          <a:bodyPr/>
          <a:lstStyle/>
          <a:p>
            <a:endParaRPr lang="en-US" dirty="0"/>
          </a:p>
        </p:txBody>
      </p:sp>
      <p:sp>
        <p:nvSpPr>
          <p:cNvPr id="3" name="Text Placeholder 2"/>
          <p:cNvSpPr>
            <a:spLocks noGrp="1"/>
          </p:cNvSpPr>
          <p:nvPr>
            <p:ph type="body" idx="1"/>
          </p:nvPr>
        </p:nvSpPr>
        <p:spPr>
          <a:xfrm>
            <a:off x="1524000" y="4953000"/>
            <a:ext cx="6858000" cy="857096"/>
          </a:xfrm>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715" y="0"/>
            <a:ext cx="4986570" cy="5943600"/>
          </a:xfrm>
          <a:prstGeom prst="rect">
            <a:avLst/>
          </a:prstGeom>
        </p:spPr>
      </p:pic>
    </p:spTree>
    <p:extLst>
      <p:ext uri="{BB962C8B-B14F-4D97-AF65-F5344CB8AC3E}">
        <p14:creationId xmlns:p14="http://schemas.microsoft.com/office/powerpoint/2010/main" val="14688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121" y="533401"/>
            <a:ext cx="6858000" cy="838199"/>
          </a:xfrm>
        </p:spPr>
        <p:txBody>
          <a:bodyPr>
            <a:normAutofit fontScale="90000"/>
          </a:bodyPr>
          <a:lstStyle/>
          <a:p>
            <a:r>
              <a:rPr lang="en-US" dirty="0" smtClean="0"/>
              <a:t>Fair Food Standards Council</a:t>
            </a:r>
            <a:endParaRPr lang="en-US" dirty="0"/>
          </a:p>
        </p:txBody>
      </p:sp>
      <p:sp>
        <p:nvSpPr>
          <p:cNvPr id="3" name="Text Placeholder 2"/>
          <p:cNvSpPr>
            <a:spLocks noGrp="1"/>
          </p:cNvSpPr>
          <p:nvPr>
            <p:ph type="body" idx="1"/>
          </p:nvPr>
        </p:nvSpPr>
        <p:spPr>
          <a:xfrm>
            <a:off x="1371600" y="1524000"/>
            <a:ext cx="7315199" cy="3493563"/>
          </a:xfrm>
        </p:spPr>
        <p:txBody>
          <a:bodyPr>
            <a:normAutofit/>
          </a:bodyPr>
          <a:lstStyle/>
          <a:p>
            <a:r>
              <a:rPr lang="en-US" sz="2400" dirty="0" smtClean="0"/>
              <a:t>MISSION: to </a:t>
            </a:r>
            <a:r>
              <a:rPr lang="en-US" sz="2400" dirty="0"/>
              <a:t>monitor the development of a sustainable agricultural industry that advances </a:t>
            </a:r>
            <a:endParaRPr lang="en-US" sz="2400" dirty="0" smtClean="0"/>
          </a:p>
          <a:p>
            <a:r>
              <a:rPr lang="en-US" sz="2400" dirty="0" smtClean="0"/>
              <a:t>the </a:t>
            </a:r>
            <a:r>
              <a:rPr lang="en-US" sz="2400" dirty="0"/>
              <a:t>human rights of farmworkers, </a:t>
            </a:r>
            <a:endParaRPr lang="en-US" sz="2400" dirty="0" smtClean="0"/>
          </a:p>
          <a:p>
            <a:r>
              <a:rPr lang="en-US" sz="2400" dirty="0" smtClean="0"/>
              <a:t>the </a:t>
            </a:r>
            <a:r>
              <a:rPr lang="en-US" sz="2400" dirty="0"/>
              <a:t>long-term interests of growers, and </a:t>
            </a:r>
            <a:endParaRPr lang="en-US" sz="2400" dirty="0" smtClean="0"/>
          </a:p>
          <a:p>
            <a:r>
              <a:rPr lang="en-US" sz="2400" dirty="0" smtClean="0"/>
              <a:t>the </a:t>
            </a:r>
            <a:r>
              <a:rPr lang="en-US" sz="2400" dirty="0"/>
              <a:t>ethical supply chain concerns of retail food companies </a:t>
            </a:r>
            <a:endParaRPr lang="en-US" sz="2400" dirty="0" smtClean="0"/>
          </a:p>
          <a:p>
            <a:r>
              <a:rPr lang="en-US" sz="2400" dirty="0" smtClean="0"/>
              <a:t>through </a:t>
            </a:r>
            <a:r>
              <a:rPr lang="en-US" sz="2400" dirty="0"/>
              <a:t>implementation of the </a:t>
            </a:r>
            <a:r>
              <a:rPr lang="en-US" sz="2400" dirty="0">
                <a:hlinkClick r:id="rId2"/>
              </a:rPr>
              <a:t>Fair Food Program</a:t>
            </a:r>
            <a:r>
              <a:rPr lang="en-US" sz="2400" dirty="0" smtClean="0"/>
              <a:t>.</a:t>
            </a:r>
          </a:p>
          <a:p>
            <a:endParaRPr lang="en-US" sz="2400" dirty="0"/>
          </a:p>
        </p:txBody>
      </p:sp>
    </p:spTree>
    <p:extLst>
      <p:ext uri="{BB962C8B-B14F-4D97-AF65-F5344CB8AC3E}">
        <p14:creationId xmlns:p14="http://schemas.microsoft.com/office/powerpoint/2010/main" val="4480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71601" y="1143001"/>
            <a:ext cx="6858000" cy="2894886"/>
          </a:xfrm>
        </p:spPr>
        <p:txBody>
          <a:bodyPr>
            <a:normAutofit fontScale="90000"/>
          </a:bodyPr>
          <a:lstStyle/>
          <a:p>
            <a:r>
              <a:rPr lang="en-US" dirty="0" smtClean="0"/>
              <a:t>CNN Freedom Project</a:t>
            </a:r>
            <a:br>
              <a:rPr lang="en-US" dirty="0" smtClean="0"/>
            </a:br>
            <a:r>
              <a:rPr lang="en-US" dirty="0" smtClean="0"/>
              <a:t>May 30, 2017 update</a:t>
            </a:r>
            <a:br>
              <a:rPr lang="en-US" dirty="0" smtClean="0"/>
            </a:br>
            <a:r>
              <a:rPr lang="en-US" dirty="0" smtClean="0"/>
              <a:t/>
            </a:r>
            <a:br>
              <a:rPr lang="en-US" dirty="0" smtClean="0"/>
            </a:br>
            <a:endParaRPr lang="en-US" dirty="0"/>
          </a:p>
        </p:txBody>
      </p:sp>
      <p:sp>
        <p:nvSpPr>
          <p:cNvPr id="7" name="Rectangle 6"/>
          <p:cNvSpPr/>
          <p:nvPr/>
        </p:nvSpPr>
        <p:spPr>
          <a:xfrm>
            <a:off x="2286000" y="3105835"/>
            <a:ext cx="4572000" cy="646331"/>
          </a:xfrm>
          <a:prstGeom prst="rect">
            <a:avLst/>
          </a:prstGeom>
        </p:spPr>
        <p:txBody>
          <a:bodyPr>
            <a:spAutoFit/>
          </a:bodyPr>
          <a:lstStyle/>
          <a:p>
            <a:r>
              <a:rPr lang="en-US" dirty="0">
                <a:hlinkClick r:id="rId2"/>
              </a:rPr>
              <a:t>http://www.cnn.com/2017/05/30/world/ciw-fair-food-program-freedom-project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7234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Food Chains documentary film</a:t>
            </a:r>
            <a:endParaRPr lang="en-US" dirty="0"/>
          </a:p>
        </p:txBody>
      </p:sp>
      <p:sp>
        <p:nvSpPr>
          <p:cNvPr id="5" name="Subtitle 4"/>
          <p:cNvSpPr>
            <a:spLocks noGrp="1"/>
          </p:cNvSpPr>
          <p:nvPr>
            <p:ph type="subTitle" idx="1"/>
          </p:nvPr>
        </p:nvSpPr>
        <p:spPr/>
        <p:txBody>
          <a:bodyPr/>
          <a:lstStyle/>
          <a:p>
            <a:r>
              <a:rPr lang="en-US" dirty="0">
                <a:hlinkClick r:id="rId2"/>
              </a:rPr>
              <a:t>https://</a:t>
            </a:r>
            <a:r>
              <a:rPr lang="en-US" dirty="0" smtClean="0">
                <a:hlinkClick r:id="rId2"/>
              </a:rPr>
              <a:t>youtu.be/lqZLrXVAde4</a:t>
            </a:r>
            <a:r>
              <a:rPr lang="en-US" dirty="0" smtClean="0"/>
              <a:t> </a:t>
            </a:r>
            <a:endParaRPr lang="en-US" dirty="0"/>
          </a:p>
        </p:txBody>
      </p:sp>
    </p:spTree>
    <p:extLst>
      <p:ext uri="{BB962C8B-B14F-4D97-AF65-F5344CB8AC3E}">
        <p14:creationId xmlns:p14="http://schemas.microsoft.com/office/powerpoint/2010/main" val="398310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990601"/>
            <a:ext cx="6858000" cy="3047286"/>
          </a:xfrm>
        </p:spPr>
        <p:txBody>
          <a:bodyPr/>
          <a:lstStyle/>
          <a:p>
            <a:pPr algn="ctr"/>
            <a:r>
              <a:rPr lang="en-US" sz="3200" dirty="0" smtClean="0">
                <a:hlinkClick r:id="rId2"/>
              </a:rPr>
              <a:t>Food Chains </a:t>
            </a:r>
            <a:br>
              <a:rPr lang="en-US" sz="3200" dirty="0" smtClean="0">
                <a:hlinkClick r:id="rId2"/>
              </a:rPr>
            </a:br>
            <a:r>
              <a:rPr lang="en-US" sz="3200" dirty="0" smtClean="0">
                <a:hlinkClick r:id="rId2"/>
              </a:rPr>
              <a:t>documentary film </a:t>
            </a:r>
            <a:r>
              <a:rPr lang="en-US" dirty="0" smtClean="0">
                <a:hlinkClick r:id="rId2"/>
              </a:rPr>
              <a:t>https</a:t>
            </a:r>
            <a:r>
              <a:rPr lang="en-US" dirty="0">
                <a:hlinkClick r:id="rId2"/>
              </a:rPr>
              <a:t>://www.youtube.com/watch?v=-</a:t>
            </a:r>
            <a:r>
              <a:rPr lang="en-US" dirty="0" smtClean="0">
                <a:hlinkClick r:id="rId2"/>
              </a:rPr>
              <a:t>k4c6QdCJi4</a:t>
            </a:r>
            <a:r>
              <a:rPr lang="en-US" dirty="0" smtClean="0"/>
              <a:t>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4087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7801"/>
            <a:ext cx="6934201" cy="2133600"/>
          </a:xfrm>
        </p:spPr>
        <p:txBody>
          <a:bodyPr>
            <a:normAutofit fontScale="90000"/>
          </a:bodyPr>
          <a:lstStyle/>
          <a:p>
            <a:r>
              <a:rPr lang="en-US" sz="3200" dirty="0">
                <a:hlinkClick r:id="rId2"/>
              </a:rPr>
              <a:t>https://</a:t>
            </a:r>
            <a:r>
              <a:rPr lang="en-US" sz="3200" dirty="0" smtClean="0">
                <a:hlinkClick r:id="rId2"/>
              </a:rPr>
              <a:t>youtu.be/b6s4YAOISns?t=3</a:t>
            </a:r>
            <a:r>
              <a:rPr lang="en-US" sz="3200" dirty="0" smtClean="0"/>
              <a:t/>
            </a:r>
            <a:br>
              <a:rPr lang="en-US" sz="3200" dirty="0" smtClean="0"/>
            </a:br>
            <a:r>
              <a:rPr lang="en-US" sz="3200" dirty="0"/>
              <a:t/>
            </a:r>
            <a:br>
              <a:rPr lang="en-US" sz="3200" dirty="0"/>
            </a:br>
            <a:r>
              <a:rPr lang="en-US" sz="3200" dirty="0">
                <a:hlinkClick r:id="rId3"/>
              </a:rPr>
              <a:t>http://www.fairfoodstandards.org</a:t>
            </a:r>
            <a:r>
              <a:rPr lang="en-US" sz="3200" dirty="0" smtClean="0">
                <a:hlinkClick r:id="rId3"/>
              </a:rPr>
              <a:t>/</a:t>
            </a:r>
            <a:r>
              <a:rPr lang="en-US" sz="3200" dirty="0" smtClean="0"/>
              <a:t/>
            </a:r>
            <a:br>
              <a:rPr lang="en-US" sz="3200" dirty="0" smtClean="0"/>
            </a:br>
            <a:r>
              <a:rPr lang="en-US" sz="3200" dirty="0"/>
              <a:t/>
            </a:r>
            <a:br>
              <a:rPr lang="en-US" sz="3200" dirty="0"/>
            </a:br>
            <a:r>
              <a:rPr lang="en-US" sz="3200" dirty="0" smtClean="0"/>
              <a:t>video clip including Harvest of Shame  </a:t>
            </a:r>
            <a:endParaRPr lang="en-US" sz="3200" dirty="0"/>
          </a:p>
        </p:txBody>
      </p:sp>
      <p:sp>
        <p:nvSpPr>
          <p:cNvPr id="3" name="Text Placeholder 2"/>
          <p:cNvSpPr>
            <a:spLocks noGrp="1"/>
          </p:cNvSpPr>
          <p:nvPr>
            <p:ph type="body" idx="1"/>
          </p:nvPr>
        </p:nvSpPr>
        <p:spPr>
          <a:xfrm>
            <a:off x="1295400" y="4191000"/>
            <a:ext cx="6858000" cy="933297"/>
          </a:xfrm>
        </p:spPr>
        <p:txBody>
          <a:bodyPr>
            <a:normAutofit/>
          </a:bodyPr>
          <a:lstStyle/>
          <a:p>
            <a:r>
              <a:rPr lang="en-US" dirty="0"/>
              <a:t>&lt;iframe width="750" height="422" </a:t>
            </a:r>
            <a:r>
              <a:rPr lang="en-US" dirty="0" err="1"/>
              <a:t>src</a:t>
            </a:r>
            <a:r>
              <a:rPr lang="en-US" dirty="0"/>
              <a:t>="https://www.youtube.com/embed/b6s4YAOISns" </a:t>
            </a:r>
            <a:r>
              <a:rPr lang="en-US" dirty="0" err="1"/>
              <a:t>frameborder</a:t>
            </a:r>
            <a:r>
              <a:rPr lang="en-US" dirty="0"/>
              <a:t>="0" </a:t>
            </a:r>
            <a:r>
              <a:rPr lang="en-US" dirty="0" err="1"/>
              <a:t>allowfullscreen</a:t>
            </a:r>
            <a:r>
              <a:rPr lang="en-US" dirty="0"/>
              <a:t>&gt;&lt;/iframe</a:t>
            </a:r>
            <a:r>
              <a:rPr lang="en-US" dirty="0" smtClean="0"/>
              <a:t>&gt;  </a:t>
            </a:r>
            <a:endParaRPr lang="en-US" dirty="0"/>
          </a:p>
        </p:txBody>
      </p:sp>
    </p:spTree>
    <p:extLst>
      <p:ext uri="{BB962C8B-B14F-4D97-AF65-F5344CB8AC3E}">
        <p14:creationId xmlns:p14="http://schemas.microsoft.com/office/powerpoint/2010/main" val="27550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3275886"/>
          </a:xfrm>
        </p:spPr>
        <p:txBody>
          <a:bodyPr>
            <a:normAutofit fontScale="90000"/>
          </a:bodyPr>
          <a:lstStyle/>
          <a:p>
            <a:r>
              <a:rPr lang="en-US" dirty="0">
                <a:hlinkClick r:id="rId2"/>
              </a:rPr>
              <a:t>Workers fight for rights at 'ground zero for US slavery‘</a:t>
            </a:r>
            <a:br>
              <a:rPr lang="en-US" dirty="0">
                <a:hlinkClick r:id="rId2"/>
              </a:rPr>
            </a:br>
            <a:r>
              <a:rPr lang="en-US" sz="1800" dirty="0">
                <a:hlinkClick r:id="rId2"/>
              </a:rPr>
              <a:t>http://</a:t>
            </a:r>
            <a:r>
              <a:rPr lang="en-US" sz="1800" dirty="0" smtClean="0">
                <a:hlinkClick r:id="rId2"/>
              </a:rPr>
              <a:t>www.cnn.com/specials/world/freedom-project </a:t>
            </a:r>
            <a:br>
              <a:rPr lang="en-US" sz="1800" dirty="0" smtClean="0">
                <a:hlinkClick r:id="rId2"/>
              </a:rPr>
            </a:br>
            <a:r>
              <a:rPr lang="en-US" dirty="0">
                <a:hlinkClick r:id="rId2"/>
              </a:rPr>
              <a:t/>
            </a:r>
            <a:br>
              <a:rPr lang="en-US" dirty="0">
                <a:hlinkClick r:id="rId2"/>
              </a:rPr>
            </a:br>
            <a:r>
              <a:rPr lang="en-US" sz="1600" dirty="0">
                <a:hlinkClick r:id="rId2"/>
              </a:rPr>
              <a:t>https://www.google.com/url?sa=t&amp;rct=j&amp;q=&amp;esrc=s&amp;source=web&amp;cd=1&amp;cad=rja&amp;uact=8&amp;ved=0ahUKEwi_8qCR5JjUAhUhw1QKHXd2BC4QqOcBCCYwAA&amp;url=http%3A%2F%2Fwww.cnn.com%2F2017%2F05%2F30%2Fworld%2Fciw-fair-food-program-freedom-project%2F&amp;usg=AFQjCNHz-UHZZ8THmx4kmz6Wnc76ggWUNw</a:t>
            </a:r>
            <a:r>
              <a:rPr lang="en-US" dirty="0">
                <a:hlinkClick r:id="rId2"/>
              </a:rPr>
              <a:t/>
            </a:r>
            <a:br>
              <a:rPr lang="en-US" dirty="0">
                <a:hlinkClick r:id="rId2"/>
              </a:rPr>
            </a:br>
            <a:r>
              <a:rPr lang="en-US" sz="1400" dirty="0" smtClean="0">
                <a:hlinkClick r:id="rId2"/>
              </a:rPr>
              <a:t>http</a:t>
            </a:r>
            <a:r>
              <a:rPr lang="en-US" sz="1400" dirty="0">
                <a:hlinkClick r:id="rId2"/>
              </a:rPr>
              <a:t>://www.cnn.com/2017/05/30/world/ciw-fair-food-program-freedom-project</a:t>
            </a:r>
            <a:r>
              <a:rPr lang="en-US" sz="1400" dirty="0" smtClean="0">
                <a:hlinkClick r:id="rId2"/>
              </a:rPr>
              <a:t>/</a:t>
            </a:r>
            <a:r>
              <a:rPr lang="en-US" sz="1400" dirty="0" smtClean="0"/>
              <a:t> </a:t>
            </a:r>
            <a:endParaRPr lang="en-US" sz="1400" dirty="0"/>
          </a:p>
        </p:txBody>
      </p:sp>
      <p:sp>
        <p:nvSpPr>
          <p:cNvPr id="5" name="Text Placeholder 4"/>
          <p:cNvSpPr>
            <a:spLocks noGrp="1"/>
          </p:cNvSpPr>
          <p:nvPr>
            <p:ph type="body" idx="1"/>
          </p:nvPr>
        </p:nvSpPr>
        <p:spPr/>
        <p:txBody>
          <a:bodyPr/>
          <a:lstStyle/>
          <a:p>
            <a:r>
              <a:rPr lang="en-US" dirty="0">
                <a:hlinkClick r:id="rId2"/>
              </a:rPr>
              <a:t>www.cnn.com/2017/05/30/world/ciw-fair-food-program-freedom-project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46593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098" name="Picture 2" descr="http://www.fairfoodprogram.org/cms/wp-content/uploads/2016/02/Savory_Ad_3_shadow_11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499475" cy="504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68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yscale Picture Placeholder"/>
          <p:cNvPicPr>
            <a:picLocks noGrp="1" noChangeAspect="1"/>
          </p:cNvPicPr>
          <p:nvPr>
            <p:ph type="pic" sz="quarter" idx="13"/>
          </p:nvPr>
        </p:nvPicPr>
        <p:blipFill>
          <a:blip r:embed="rId2">
            <a:grayscl/>
            <a:extLst>
              <a:ext uri="{28A0092B-C50C-407E-A947-70E740481C1C}">
                <a14:useLocalDpi xmlns:a14="http://schemas.microsoft.com/office/drawing/2010/main" val="0"/>
              </a:ext>
            </a:extLst>
          </a:blip>
          <a:srcRect t="39" b="39"/>
          <a:stretch>
            <a:fillRect/>
          </a:stretch>
        </p:blipFill>
        <p:spPr/>
      </p:pic>
      <p:pic>
        <p:nvPicPr>
          <p:cNvPr id="10" name="Color Picture Placeholde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9" b="39"/>
          <a:stretch>
            <a:fillRect/>
          </a:stretch>
        </p:blipFill>
        <p:spPr/>
      </p:pic>
    </p:spTree>
    <p:extLst>
      <p:ext uri="{BB962C8B-B14F-4D97-AF65-F5344CB8AC3E}">
        <p14:creationId xmlns:p14="http://schemas.microsoft.com/office/powerpoint/2010/main" val="8605281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2974004"/>
          </a:xfrm>
        </p:spPr>
        <p:txBody>
          <a:bodyPr>
            <a:normAutofit/>
          </a:bodyPr>
          <a:lstStyle/>
          <a:p>
            <a:r>
              <a:rPr lang="en-US" sz="1800" dirty="0" smtClean="0">
                <a:solidFill>
                  <a:schemeClr val="accent4">
                    <a:lumMod val="50000"/>
                  </a:schemeClr>
                </a:solidFill>
              </a:rPr>
              <a:t>4 KEYS TO THE CIW / FAIR FOODS PROGRAM SUCCESS:</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1. EMPHASIS ON RELATIONSHIP</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2. LACK OF RELIANCE ON TEXT</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3. NON-HUMAN-CENTRIC VIEW OF LIFE</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4. NON-LINEAR INDIGENOUS &amp; LIVING STORY PROCESSES</a:t>
            </a: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42297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81001" y="2438400"/>
            <a:ext cx="3883502" cy="3108543"/>
          </a:xfrm>
          <a:prstGeom prst="rect">
            <a:avLst/>
          </a:prstGeom>
          <a:noFill/>
        </p:spPr>
        <p:txBody>
          <a:bodyPr wrap="square" rtlCol="0">
            <a:spAutoFit/>
          </a:bodyPr>
          <a:lstStyle/>
          <a:p>
            <a:pPr algn="ctr"/>
            <a:r>
              <a:rPr lang="en-US" sz="2800" b="1" dirty="0" smtClean="0">
                <a:solidFill>
                  <a:prstClr val="white"/>
                </a:solidFill>
                <a:latin typeface="Arial" pitchFamily="34" charset="0"/>
                <a:cs typeface="Arial" pitchFamily="34" charset="0"/>
              </a:rPr>
              <a:t>Does most of </a:t>
            </a:r>
          </a:p>
          <a:p>
            <a:pPr algn="ctr"/>
            <a:r>
              <a:rPr lang="en-US" sz="2800" b="1" dirty="0" smtClean="0">
                <a:solidFill>
                  <a:prstClr val="white"/>
                </a:solidFill>
                <a:latin typeface="Arial" pitchFamily="34" charset="0"/>
                <a:cs typeface="Arial" pitchFamily="34" charset="0"/>
              </a:rPr>
              <a:t>your food come </a:t>
            </a:r>
          </a:p>
          <a:p>
            <a:pPr algn="ctr"/>
            <a:r>
              <a:rPr lang="en-US" sz="2800" b="1" dirty="0" smtClean="0">
                <a:solidFill>
                  <a:prstClr val="white"/>
                </a:solidFill>
                <a:latin typeface="Arial" pitchFamily="34" charset="0"/>
                <a:cs typeface="Arial" pitchFamily="34" charset="0"/>
              </a:rPr>
              <a:t>from the farm </a:t>
            </a:r>
          </a:p>
          <a:p>
            <a:pPr algn="ctr"/>
            <a:r>
              <a:rPr lang="en-US" sz="2800" b="1" dirty="0" smtClean="0">
                <a:solidFill>
                  <a:prstClr val="white"/>
                </a:solidFill>
                <a:latin typeface="Arial" pitchFamily="34" charset="0"/>
                <a:cs typeface="Arial" pitchFamily="34" charset="0"/>
              </a:rPr>
              <a:t>down the road </a:t>
            </a:r>
          </a:p>
          <a:p>
            <a:pPr algn="ctr"/>
            <a:r>
              <a:rPr lang="en-US" sz="2800" b="1" dirty="0" smtClean="0">
                <a:solidFill>
                  <a:prstClr val="white"/>
                </a:solidFill>
                <a:latin typeface="Arial" pitchFamily="34" charset="0"/>
                <a:cs typeface="Arial" pitchFamily="34" charset="0"/>
              </a:rPr>
              <a:t>from where you live?</a:t>
            </a:r>
          </a:p>
          <a:p>
            <a:pPr algn="ctr"/>
            <a:endParaRPr lang="en-US" sz="2800" b="1" dirty="0">
              <a:solidFill>
                <a:prstClr val="white"/>
              </a:solidFill>
              <a:latin typeface="Arial" pitchFamily="34" charset="0"/>
              <a:cs typeface="Arial" pitchFamily="34" charset="0"/>
            </a:endParaRPr>
          </a:p>
          <a:p>
            <a:pPr algn="ctr"/>
            <a:r>
              <a:rPr lang="en-US" sz="2800" b="1" dirty="0" smtClean="0">
                <a:solidFill>
                  <a:prstClr val="white"/>
                </a:solidFill>
                <a:latin typeface="Arial" pitchFamily="34" charset="0"/>
                <a:cs typeface="Arial" pitchFamily="34" charset="0"/>
              </a:rPr>
              <a:t>NOT THESE DAYS!</a:t>
            </a:r>
            <a:endParaRPr lang="en-US" sz="2800" b="1" dirty="0">
              <a:solidFill>
                <a:prstClr val="white"/>
              </a:solidFill>
              <a:latin typeface="Arial" pitchFamily="34" charset="0"/>
              <a:cs typeface="Arial" pitchFamily="34" charset="0"/>
            </a:endParaRPr>
          </a:p>
        </p:txBody>
      </p:sp>
      <p:pic>
        <p:nvPicPr>
          <p:cNvPr id="22" name="Picture 21" descr="2691865550_e969fdcb0c_b.jpg"/>
          <p:cNvPicPr>
            <a:picLocks noChangeAspect="1"/>
          </p:cNvPicPr>
          <p:nvPr/>
        </p:nvPicPr>
        <p:blipFill>
          <a:blip r:embed="rId3" cstate="print"/>
          <a:srcRect/>
          <a:stretch>
            <a:fillRect/>
          </a:stretch>
        </p:blipFill>
        <p:spPr>
          <a:xfrm>
            <a:off x="4572000" y="0"/>
            <a:ext cx="4572000" cy="6858000"/>
          </a:xfrm>
          <a:prstGeom prst="rect">
            <a:avLst/>
          </a:prstGeom>
          <a:noFill/>
          <a:ln>
            <a:noFill/>
          </a:ln>
        </p:spPr>
      </p:pic>
      <p:cxnSp>
        <p:nvCxnSpPr>
          <p:cNvPr id="24" name="Straight Connector 23"/>
          <p:cNvCxnSpPr/>
          <p:nvPr/>
        </p:nvCxnSpPr>
        <p:spPr>
          <a:xfrm rot="5400000">
            <a:off x="1143000"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90406"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68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1+#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2" presetClass="entr" presetSubtype="2"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1000"/>
                                        <p:tgtEl>
                                          <p:spTgt spid="2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3689384"/>
          </a:xfrm>
        </p:spPr>
        <p:txBody>
          <a:bodyPr>
            <a:normAutofit fontScale="90000"/>
          </a:bodyPr>
          <a:lstStyle/>
          <a:p>
            <a:r>
              <a:rPr lang="en-US" sz="2000" b="1" dirty="0" smtClean="0">
                <a:solidFill>
                  <a:schemeClr val="accent4">
                    <a:lumMod val="50000"/>
                  </a:schemeClr>
                </a:solidFill>
              </a:rPr>
              <a:t>4 KEYS TO THE CIW / FAIR FOODS PROGRAM SUCCESS: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1 of 4: EMPHASIS ON RELATIONSHIP</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BUILD TRUST USING</a:t>
            </a:r>
            <a:br>
              <a:rPr lang="en-US" sz="2000" b="1" dirty="0" smtClean="0">
                <a:solidFill>
                  <a:schemeClr val="accent4">
                    <a:lumMod val="50000"/>
                  </a:schemeClr>
                </a:solidFill>
              </a:rPr>
            </a:br>
            <a:r>
              <a:rPr lang="en-US" sz="2000" b="1" dirty="0" smtClean="0">
                <a:solidFill>
                  <a:schemeClr val="accent4">
                    <a:lumMod val="50000"/>
                  </a:schemeClr>
                </a:solidFill>
              </a:rPr>
              <a:t>WORKER-TO-WORKER TRAINING AND MONITORING</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40215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4768094"/>
          </a:xfrm>
        </p:spPr>
        <p:txBody>
          <a:bodyPr>
            <a:normAutofit fontScale="90000"/>
          </a:bodyPr>
          <a:lstStyle/>
          <a:p>
            <a:r>
              <a:rPr lang="en-US" sz="2000" b="1" dirty="0" smtClean="0">
                <a:solidFill>
                  <a:schemeClr val="accent4">
                    <a:lumMod val="50000"/>
                  </a:schemeClr>
                </a:solidFill>
              </a:rPr>
              <a:t>4 KEYS TO THE CIW /FAIR FOODS PROGRAM SUCCESS: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2 of 4: LACK OF RELIANCE ON TEXT</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FACE-TO-FACE INTERVIEWS WITH </a:t>
            </a:r>
            <a:r>
              <a:rPr lang="en-US" sz="2000" b="1" i="1" dirty="0" smtClean="0">
                <a:solidFill>
                  <a:schemeClr val="accent4">
                    <a:lumMod val="50000"/>
                  </a:schemeClr>
                </a:solidFill>
              </a:rPr>
              <a:t/>
            </a:r>
            <a:br>
              <a:rPr lang="en-US" sz="2000" b="1" i="1" dirty="0" smtClean="0">
                <a:solidFill>
                  <a:schemeClr val="accent4">
                    <a:lumMod val="50000"/>
                  </a:schemeClr>
                </a:solidFill>
              </a:rPr>
            </a:br>
            <a:r>
              <a:rPr lang="en-US" sz="2000" b="1" u="sng" dirty="0" smtClean="0">
                <a:solidFill>
                  <a:schemeClr val="accent4">
                    <a:lumMod val="50000"/>
                  </a:schemeClr>
                </a:solidFill>
              </a:rPr>
              <a:t>AT LEAST 50% OF THE WORKERS IN A LOCATION</a:t>
            </a:r>
            <a:br>
              <a:rPr lang="en-US" sz="2000" b="1" u="sng" dirty="0" smtClean="0">
                <a:solidFill>
                  <a:schemeClr val="accent4">
                    <a:lumMod val="50000"/>
                  </a:schemeClr>
                </a:solidFill>
              </a:rPr>
            </a:br>
            <a:r>
              <a:rPr lang="en-US" sz="2000" b="1" u="sng" dirty="0" smtClean="0">
                <a:solidFill>
                  <a:schemeClr val="accent4">
                    <a:lumMod val="50000"/>
                  </a:schemeClr>
                </a:solidFill>
              </a:rPr>
              <a:t/>
            </a:r>
            <a:br>
              <a:rPr lang="en-US" sz="2000" b="1" u="sng" dirty="0" smtClean="0">
                <a:solidFill>
                  <a:schemeClr val="accent4">
                    <a:lumMod val="50000"/>
                  </a:schemeClr>
                </a:solidFill>
              </a:rPr>
            </a:br>
            <a:r>
              <a:rPr lang="en-US" sz="2000" b="1" dirty="0" smtClean="0">
                <a:solidFill>
                  <a:schemeClr val="accent4">
                    <a:lumMod val="50000"/>
                  </a:schemeClr>
                </a:solidFill>
              </a:rPr>
              <a:t>THEATRICS TRAINING</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PARTICIPATIVE STORYTELLING: WHAT DO YOU SEE?</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FIELD MONITORS STAFF 24-HR COMPLAINT LINES</a:t>
            </a:r>
            <a:r>
              <a:rPr lang="en-US" sz="2000" b="1" u="sng" dirty="0" smtClean="0">
                <a:solidFill>
                  <a:schemeClr val="accent4">
                    <a:lumMod val="50000"/>
                  </a:schemeClr>
                </a:solidFill>
              </a:rPr>
              <a:t/>
            </a:r>
            <a:br>
              <a:rPr lang="en-US" sz="2000" b="1" u="sng" dirty="0" smtClean="0">
                <a:solidFill>
                  <a:schemeClr val="accent4">
                    <a:lumMod val="50000"/>
                  </a:schemeClr>
                </a:solidFill>
              </a:rPr>
            </a:br>
            <a:r>
              <a:rPr lang="en-US" sz="2000" b="1" u="sng" dirty="0" smtClean="0">
                <a:solidFill>
                  <a:schemeClr val="accent4">
                    <a:lumMod val="50000"/>
                  </a:schemeClr>
                </a:solidFill>
              </a:rPr>
              <a:t/>
            </a:r>
            <a:br>
              <a:rPr lang="en-US" sz="2000" b="1" u="sng"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6997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4768094"/>
          </a:xfrm>
        </p:spPr>
        <p:txBody>
          <a:bodyPr>
            <a:normAutofit fontScale="90000"/>
          </a:bodyPr>
          <a:lstStyle/>
          <a:p>
            <a:r>
              <a:rPr lang="en-US" sz="2000" b="1" dirty="0" smtClean="0">
                <a:solidFill>
                  <a:schemeClr val="accent4">
                    <a:lumMod val="50000"/>
                  </a:schemeClr>
                </a:solidFill>
              </a:rPr>
              <a:t>4 KEYS TO THE CIW/FAIR FOODS PROGRAM SUCCESS: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3 of 4: NON-HUMAN-CENTRIC VIEW OF LIFE</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WE DE-VALUE EARTH AND ANIMALS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WE DEVALUE THOSE WHO WORK WITH</a:t>
            </a:r>
            <a:br>
              <a:rPr lang="en-US" sz="2000" b="1" dirty="0" smtClean="0">
                <a:solidFill>
                  <a:schemeClr val="accent4">
                    <a:lumMod val="50000"/>
                  </a:schemeClr>
                </a:solidFill>
              </a:rPr>
            </a:br>
            <a:r>
              <a:rPr lang="en-US" sz="2000" b="1" dirty="0" smtClean="0">
                <a:solidFill>
                  <a:schemeClr val="accent4">
                    <a:lumMod val="50000"/>
                  </a:schemeClr>
                </a:solidFill>
              </a:rPr>
              <a:t>EARTH AND ANIMALS </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WE CALL THEM “RESOURCES” TO BE USED </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01611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4768094"/>
          </a:xfrm>
        </p:spPr>
        <p:txBody>
          <a:bodyPr>
            <a:normAutofit/>
          </a:bodyPr>
          <a:lstStyle/>
          <a:p>
            <a:r>
              <a:rPr lang="en-US" sz="2000" b="1" dirty="0" smtClean="0">
                <a:solidFill>
                  <a:schemeClr val="accent4">
                    <a:lumMod val="50000"/>
                  </a:schemeClr>
                </a:solidFill>
              </a:rPr>
              <a:t>4 KEYS TO CIW/FAIR FOODS PROGRAM SUCCESS: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4 of 4: INDIGENOUS and LIVING STORY PROCESSES</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HEIDEGGER’S </a:t>
            </a:r>
            <a:br>
              <a:rPr lang="en-US" sz="2000" b="1" dirty="0" smtClean="0">
                <a:solidFill>
                  <a:schemeClr val="accent4">
                    <a:lumMod val="50000"/>
                  </a:schemeClr>
                </a:solidFill>
              </a:rPr>
            </a:br>
            <a:r>
              <a:rPr lang="en-US" sz="2000" b="1" dirty="0" smtClean="0">
                <a:solidFill>
                  <a:schemeClr val="accent4">
                    <a:lumMod val="50000"/>
                  </a:schemeClr>
                </a:solidFill>
              </a:rPr>
              <a:t>FORE-CARING, FORE-HAVING, FORE-CONCEPTION, FORE-HAVING, FORE-TELLING </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THEATRICAL AND PARTICIPATIVE STORYTELLING:</a:t>
            </a:r>
            <a:br>
              <a:rPr lang="en-US" sz="2000" b="1" dirty="0" smtClean="0">
                <a:solidFill>
                  <a:schemeClr val="accent4">
                    <a:lumMod val="50000"/>
                  </a:schemeClr>
                </a:solidFill>
              </a:rPr>
            </a:br>
            <a:r>
              <a:rPr lang="en-US" sz="2000" b="1" dirty="0" smtClean="0">
                <a:solidFill>
                  <a:schemeClr val="accent4">
                    <a:lumMod val="50000"/>
                  </a:schemeClr>
                </a:solidFill>
              </a:rPr>
              <a:t>“What do you see?”</a:t>
            </a:r>
            <a:br>
              <a:rPr lang="en-US" sz="2000" b="1"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7207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2001"/>
            <a:ext cx="6858000" cy="4768094"/>
          </a:xfrm>
        </p:spPr>
        <p:txBody>
          <a:bodyPr>
            <a:normAutofit fontScale="90000"/>
          </a:bodyPr>
          <a:lstStyle/>
          <a:p>
            <a:r>
              <a:rPr lang="en-US" sz="2000" b="1" dirty="0" smtClean="0">
                <a:solidFill>
                  <a:schemeClr val="accent4">
                    <a:lumMod val="50000"/>
                  </a:schemeClr>
                </a:solidFill>
              </a:rPr>
              <a:t>YOUR TASK:</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1. FORM GROUPS OF 4-5</a:t>
            </a:r>
            <a:br>
              <a:rPr lang="en-US" sz="2000" b="1" dirty="0" smtClean="0">
                <a:solidFill>
                  <a:schemeClr val="accent4">
                    <a:lumMod val="50000"/>
                  </a:schemeClr>
                </a:solidFill>
              </a:rPr>
            </a:br>
            <a:r>
              <a:rPr lang="en-US" sz="2000" b="1" dirty="0" smtClean="0">
                <a:solidFill>
                  <a:schemeClr val="accent4">
                    <a:lumMod val="50000"/>
                  </a:schemeClr>
                </a:solidFill>
              </a:rPr>
              <a:t/>
            </a:r>
            <a:br>
              <a:rPr lang="en-US" sz="2000" b="1" dirty="0" smtClean="0">
                <a:solidFill>
                  <a:schemeClr val="accent4">
                    <a:lumMod val="50000"/>
                  </a:schemeClr>
                </a:solidFill>
              </a:rPr>
            </a:br>
            <a:r>
              <a:rPr lang="en-US" sz="2000" b="1" dirty="0" smtClean="0">
                <a:solidFill>
                  <a:schemeClr val="accent4">
                    <a:lumMod val="50000"/>
                  </a:schemeClr>
                </a:solidFill>
              </a:rPr>
              <a:t>2. DISCUSS: WHICH OF THESE IDEAS MIGHT WORK IN OTHER CONTEXTS discussed here at EGOS:</a:t>
            </a:r>
            <a:br>
              <a:rPr lang="en-US" sz="2000" b="1" dirty="0" smtClean="0">
                <a:solidFill>
                  <a:schemeClr val="accent4">
                    <a:lumMod val="50000"/>
                  </a:schemeClr>
                </a:solidFill>
              </a:rPr>
            </a:br>
            <a:r>
              <a:rPr lang="en-US" sz="2000" b="1" dirty="0" smtClean="0">
                <a:solidFill>
                  <a:schemeClr val="accent4">
                    <a:lumMod val="50000"/>
                  </a:schemeClr>
                </a:solidFill>
              </a:rPr>
              <a:t>FASHION industry, </a:t>
            </a:r>
            <a:br>
              <a:rPr lang="en-US" sz="2000" b="1" dirty="0" smtClean="0">
                <a:solidFill>
                  <a:schemeClr val="accent4">
                    <a:lumMod val="50000"/>
                  </a:schemeClr>
                </a:solidFill>
              </a:rPr>
            </a:br>
            <a:r>
              <a:rPr lang="en-US" sz="2000" b="1" dirty="0" smtClean="0">
                <a:solidFill>
                  <a:schemeClr val="accent4">
                    <a:lumMod val="50000"/>
                  </a:schemeClr>
                </a:solidFill>
              </a:rPr>
              <a:t>GARMENT industry,</a:t>
            </a:r>
            <a:br>
              <a:rPr lang="en-US" sz="2000" b="1" dirty="0" smtClean="0">
                <a:solidFill>
                  <a:schemeClr val="accent4">
                    <a:lumMod val="50000"/>
                  </a:schemeClr>
                </a:solidFill>
              </a:rPr>
            </a:br>
            <a:r>
              <a:rPr lang="en-US" sz="2000" b="1" dirty="0" smtClean="0">
                <a:solidFill>
                  <a:schemeClr val="accent4">
                    <a:lumMod val="50000"/>
                  </a:schemeClr>
                </a:solidFill>
              </a:rPr>
              <a:t>TRUCKING industry,</a:t>
            </a:r>
            <a:br>
              <a:rPr lang="en-US" sz="2000" b="1" dirty="0" smtClean="0">
                <a:solidFill>
                  <a:schemeClr val="accent4">
                    <a:lumMod val="50000"/>
                  </a:schemeClr>
                </a:solidFill>
              </a:rPr>
            </a:br>
            <a:r>
              <a:rPr lang="en-US" sz="2000" b="1" dirty="0" smtClean="0">
                <a:solidFill>
                  <a:schemeClr val="accent4">
                    <a:lumMod val="50000"/>
                  </a:schemeClr>
                </a:solidFill>
              </a:rPr>
              <a:t>ACADEMIC industry,</a:t>
            </a:r>
            <a:br>
              <a:rPr lang="en-US" sz="2000" b="1" dirty="0" smtClean="0">
                <a:solidFill>
                  <a:schemeClr val="accent4">
                    <a:lumMod val="50000"/>
                  </a:schemeClr>
                </a:solidFill>
              </a:rPr>
            </a:br>
            <a:r>
              <a:rPr lang="en-US" sz="2000" b="1" dirty="0" smtClean="0">
                <a:solidFill>
                  <a:schemeClr val="accent4">
                    <a:lumMod val="50000"/>
                  </a:schemeClr>
                </a:solidFill>
              </a:rPr>
              <a:t>other</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3. TAKE 5 min to discuss</a:t>
            </a:r>
            <a:br>
              <a:rPr lang="en-US" sz="2000" b="1" dirty="0" smtClean="0">
                <a:solidFill>
                  <a:schemeClr val="accent4">
                    <a:lumMod val="50000"/>
                  </a:schemeClr>
                </a:solidFill>
              </a:rPr>
            </a:br>
            <a:r>
              <a:rPr lang="en-US" sz="2000" b="1" dirty="0">
                <a:solidFill>
                  <a:schemeClr val="accent4">
                    <a:lumMod val="50000"/>
                  </a:schemeClr>
                </a:solidFill>
              </a:rPr>
              <a:t/>
            </a:r>
            <a:br>
              <a:rPr lang="en-US" sz="2000" b="1" dirty="0">
                <a:solidFill>
                  <a:schemeClr val="accent4">
                    <a:lumMod val="50000"/>
                  </a:schemeClr>
                </a:solidFill>
              </a:rPr>
            </a:br>
            <a:r>
              <a:rPr lang="en-US" sz="2000" b="1" dirty="0" smtClean="0">
                <a:solidFill>
                  <a:schemeClr val="accent4">
                    <a:lumMod val="50000"/>
                  </a:schemeClr>
                </a:solidFill>
              </a:rPr>
              <a:t>4. REPORT to the GROUP</a:t>
            </a: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endParaRPr lang="en-US" sz="1800" dirty="0">
              <a:solidFill>
                <a:schemeClr val="accent4">
                  <a:lumMod val="50000"/>
                </a:schemeClr>
              </a:solidFill>
            </a:endParaRPr>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2080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67" y="0"/>
            <a:ext cx="8056563" cy="1362075"/>
          </a:xfrm>
        </p:spPr>
        <p:txBody>
          <a:bodyPr/>
          <a:lstStyle/>
          <a:p>
            <a:r>
              <a:rPr lang="en-US" dirty="0" smtClean="0"/>
              <a:t>THANK YOU</a:t>
            </a:r>
            <a:endParaRPr lang="en-US" dirty="0"/>
          </a:p>
        </p:txBody>
      </p:sp>
      <p:sp>
        <p:nvSpPr>
          <p:cNvPr id="3" name="Text Placeholder 2"/>
          <p:cNvSpPr>
            <a:spLocks noGrp="1"/>
          </p:cNvSpPr>
          <p:nvPr>
            <p:ph type="body" idx="1"/>
          </p:nvPr>
        </p:nvSpPr>
        <p:spPr>
          <a:xfrm>
            <a:off x="276167" y="1319149"/>
            <a:ext cx="8056563" cy="1500187"/>
          </a:xfrm>
        </p:spPr>
        <p:txBody>
          <a:bodyPr/>
          <a:lstStyle/>
          <a:p>
            <a:r>
              <a:rPr lang="en-US" dirty="0" smtClean="0"/>
              <a:t>Grace Ann Rosile</a:t>
            </a:r>
          </a:p>
          <a:p>
            <a:r>
              <a:rPr lang="en-US" dirty="0" smtClean="0">
                <a:hlinkClick r:id="rId2"/>
              </a:rPr>
              <a:t>garosile@nmsu.edu</a:t>
            </a:r>
            <a:r>
              <a:rPr lang="en-US" dirty="0" smtClean="0"/>
              <a:t> </a:t>
            </a:r>
          </a:p>
          <a:p>
            <a:r>
              <a:rPr lang="en-US" dirty="0" smtClean="0"/>
              <a:t>Slides available at </a:t>
            </a:r>
            <a:r>
              <a:rPr lang="en-US" dirty="0" smtClean="0">
                <a:hlinkClick r:id="rId3"/>
              </a:rPr>
              <a:t>http://davidboje.com</a:t>
            </a:r>
            <a:r>
              <a:rPr lang="en-US" dirty="0" smtClean="0"/>
              <a:t> </a:t>
            </a:r>
          </a:p>
          <a:p>
            <a:endParaRPr lang="en-US" dirty="0"/>
          </a:p>
          <a:p>
            <a:endParaRPr lang="en-US" dirty="0"/>
          </a:p>
        </p:txBody>
      </p:sp>
      <p:sp>
        <p:nvSpPr>
          <p:cNvPr id="4" name="Rectangle 3"/>
          <p:cNvSpPr/>
          <p:nvPr/>
        </p:nvSpPr>
        <p:spPr>
          <a:xfrm>
            <a:off x="1037811" y="2973672"/>
            <a:ext cx="6827702" cy="2954655"/>
          </a:xfrm>
          <a:prstGeom prst="rect">
            <a:avLst/>
          </a:prstGeom>
        </p:spPr>
        <p:txBody>
          <a:bodyPr wrap="square">
            <a:spAutoFit/>
          </a:bodyPr>
          <a:lstStyle/>
          <a:p>
            <a:r>
              <a:rPr lang="en-US" sz="2400" b="1" dirty="0"/>
              <a:t>Join us December 13-15, 2017, in Las Cruces, NM for the 7th Annual QUANTUM STORYTELLING </a:t>
            </a:r>
            <a:r>
              <a:rPr lang="en-US" sz="2400" b="1" dirty="0" smtClean="0"/>
              <a:t>CONFERENCE see </a:t>
            </a:r>
            <a:r>
              <a:rPr lang="en-US" sz="2400" b="1" dirty="0" smtClean="0">
                <a:hlinkClick r:id="rId4"/>
              </a:rPr>
              <a:t>http://davidboje.com/quantum</a:t>
            </a:r>
            <a:r>
              <a:rPr lang="en-US" sz="2400" b="1" dirty="0" smtClean="0"/>
              <a:t> for details</a:t>
            </a:r>
            <a:endParaRPr lang="en-US" sz="2400" b="1" dirty="0"/>
          </a:p>
          <a:p>
            <a:endParaRPr lang="en-US" dirty="0"/>
          </a:p>
          <a:p>
            <a:r>
              <a:rPr lang="en-US" dirty="0"/>
              <a:t>Welcome Reception Wed evening, Full Day Sessions on Thursday 13th and Friday 14th, Half Day Saturday 15th, followed by Sightseeing on Sunday 16th if you want to stay over and go to White Sands or to Cliff Dwelling in Silver City.</a:t>
            </a:r>
          </a:p>
        </p:txBody>
      </p:sp>
    </p:spTree>
    <p:extLst>
      <p:ext uri="{BB962C8B-B14F-4D97-AF65-F5344CB8AC3E}">
        <p14:creationId xmlns:p14="http://schemas.microsoft.com/office/powerpoint/2010/main" val="91863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solidFill>
                  <a:schemeClr val="accent4">
                    <a:lumMod val="50000"/>
                  </a:schemeClr>
                </a:solidFill>
              </a:rPr>
              <a:t>Ensemble Leadership: Indigenous roots, egalitarian &amp; heterarchical </a:t>
            </a:r>
            <a:br>
              <a:rPr lang="en-US" sz="1800" b="1" dirty="0" smtClean="0">
                <a:solidFill>
                  <a:schemeClr val="accent4">
                    <a:lumMod val="50000"/>
                  </a:schemeClr>
                </a:solidFill>
              </a:rPr>
            </a:br>
            <a:endParaRPr lang="en-US" sz="1800" b="1" dirty="0">
              <a:solidFill>
                <a:schemeClr val="accent4">
                  <a:lumMod val="50000"/>
                </a:schemeClr>
              </a:solidFill>
            </a:endParaRPr>
          </a:p>
        </p:txBody>
      </p:sp>
      <p:sp>
        <p:nvSpPr>
          <p:cNvPr id="3" name="Content Placeholder 2"/>
          <p:cNvSpPr>
            <a:spLocks noGrp="1"/>
          </p:cNvSpPr>
          <p:nvPr>
            <p:ph idx="1"/>
          </p:nvPr>
        </p:nvSpPr>
        <p:spPr/>
        <p:txBody>
          <a:bodyPr/>
          <a:lstStyle/>
          <a:p>
            <a:r>
              <a:rPr lang="en-US" dirty="0" smtClean="0"/>
              <a:t>THE </a:t>
            </a:r>
            <a:r>
              <a:rPr lang="en-US" dirty="0" smtClean="0"/>
              <a:t>Coalition of Immokalee Workers (CIW</a:t>
            </a:r>
            <a:r>
              <a:rPr lang="en-US" dirty="0"/>
              <a:t>)</a:t>
            </a:r>
            <a:r>
              <a:rPr lang="en-US" dirty="0" smtClean="0"/>
              <a:t> use ENSEMBLE LEADERSHIP to create</a:t>
            </a:r>
            <a:endParaRPr lang="en-US" dirty="0" smtClean="0"/>
          </a:p>
          <a:p>
            <a:pPr marL="676718" lvl="2" indent="0">
              <a:buNone/>
            </a:pPr>
            <a:r>
              <a:rPr lang="en-US" sz="2400" dirty="0" smtClean="0"/>
              <a:t> </a:t>
            </a:r>
            <a:endParaRPr lang="en-US" sz="2400" dirty="0" smtClean="0"/>
          </a:p>
          <a:p>
            <a:pPr marL="676718" lvl="2" indent="0">
              <a:buNone/>
            </a:pPr>
            <a:r>
              <a:rPr lang="en-US" sz="2400" dirty="0" smtClean="0"/>
              <a:t>THE </a:t>
            </a:r>
            <a:r>
              <a:rPr lang="en-US" sz="2400" dirty="0" smtClean="0"/>
              <a:t>MOST SUCCESSFUL PROGRAM FOR COMBATTING MODERN-DAY </a:t>
            </a:r>
            <a:r>
              <a:rPr lang="en-US" sz="2400" dirty="0" smtClean="0"/>
              <a:t>SLAVERY</a:t>
            </a:r>
          </a:p>
          <a:p>
            <a:pPr marL="676718" lvl="2" indent="0">
              <a:buNone/>
            </a:pPr>
            <a:endParaRPr lang="en-US" sz="2400" dirty="0"/>
          </a:p>
          <a:p>
            <a:pPr marL="676718" lvl="2" indent="0">
              <a:buNone/>
            </a:pPr>
            <a:r>
              <a:rPr lang="en-US" dirty="0" smtClean="0"/>
              <a:t>HOW? The Fair Foods Program using</a:t>
            </a:r>
          </a:p>
          <a:p>
            <a:pPr marL="676718" lvl="2" indent="0">
              <a:buNone/>
            </a:pPr>
            <a:r>
              <a:rPr lang="en-US" sz="2400" b="1" dirty="0" smtClean="0"/>
              <a:t>Worker-Driven Social Responsibility (WSR) </a:t>
            </a:r>
            <a:endParaRPr lang="en-US" sz="2400" b="1" dirty="0"/>
          </a:p>
        </p:txBody>
      </p:sp>
    </p:spTree>
    <p:extLst>
      <p:ext uri="{BB962C8B-B14F-4D97-AF65-F5344CB8AC3E}">
        <p14:creationId xmlns:p14="http://schemas.microsoft.com/office/powerpoint/2010/main" val="131870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solidFill>
                  <a:schemeClr val="accent4">
                    <a:lumMod val="50000"/>
                  </a:schemeClr>
                </a:solidFill>
              </a:rPr>
              <a:t>Ensemble Leadership: Indigenous roots, egalitarian &amp; heterarchical </a:t>
            </a:r>
            <a:br>
              <a:rPr lang="en-US" sz="1800" b="1" dirty="0" smtClean="0">
                <a:solidFill>
                  <a:schemeClr val="accent4">
                    <a:lumMod val="50000"/>
                  </a:schemeClr>
                </a:solidFill>
              </a:rPr>
            </a:br>
            <a:endParaRPr lang="en-US" sz="1800" b="1" dirty="0">
              <a:solidFill>
                <a:schemeClr val="accent4">
                  <a:lumMod val="50000"/>
                </a:schemeClr>
              </a:solidFill>
            </a:endParaRPr>
          </a:p>
        </p:txBody>
      </p:sp>
      <p:sp>
        <p:nvSpPr>
          <p:cNvPr id="3" name="Content Placeholder 2"/>
          <p:cNvSpPr>
            <a:spLocks noGrp="1"/>
          </p:cNvSpPr>
          <p:nvPr>
            <p:ph idx="1"/>
          </p:nvPr>
        </p:nvSpPr>
        <p:spPr/>
        <p:txBody>
          <a:bodyPr/>
          <a:lstStyle/>
          <a:p>
            <a:pPr marL="676718" lvl="2" indent="0">
              <a:buNone/>
            </a:pPr>
            <a:r>
              <a:rPr lang="en-US" dirty="0" smtClean="0"/>
              <a:t>HOW? The Fair Foods Program using</a:t>
            </a:r>
          </a:p>
          <a:p>
            <a:pPr marL="676718" lvl="2" indent="0">
              <a:buNone/>
            </a:pPr>
            <a:r>
              <a:rPr lang="en-US" sz="2400" b="1" dirty="0" smtClean="0"/>
              <a:t>Worker-Driven Social Responsibility (WSR) </a:t>
            </a:r>
          </a:p>
          <a:p>
            <a:pPr marL="676718" lvl="2" indent="0">
              <a:buNone/>
            </a:pPr>
            <a:r>
              <a:rPr lang="en-US" sz="2400" b="1" dirty="0"/>
              <a:t>	</a:t>
            </a:r>
          </a:p>
          <a:p>
            <a:pPr marL="676718" lvl="2" indent="0">
              <a:buNone/>
            </a:pPr>
            <a:r>
              <a:rPr lang="en-US" sz="2400" b="1" dirty="0" smtClean="0"/>
              <a:t>	WORKER-DRIVEN</a:t>
            </a:r>
          </a:p>
          <a:p>
            <a:pPr marL="676718" lvl="2" indent="0">
              <a:buNone/>
            </a:pPr>
            <a:r>
              <a:rPr lang="en-US" sz="2400" b="1" dirty="0"/>
              <a:t>	</a:t>
            </a:r>
            <a:r>
              <a:rPr lang="en-US" sz="2400" b="1" dirty="0" smtClean="0"/>
              <a:t>VICTIM-FRIENDLY</a:t>
            </a:r>
          </a:p>
          <a:p>
            <a:pPr marL="676718" lvl="2" indent="0">
              <a:buNone/>
            </a:pPr>
            <a:r>
              <a:rPr lang="en-US" sz="2400" b="1" dirty="0"/>
              <a:t>	</a:t>
            </a:r>
            <a:r>
              <a:rPr lang="en-US" sz="2400" b="1" dirty="0" smtClean="0"/>
              <a:t>POWERFUL ENFORCEMENT TEETH</a:t>
            </a:r>
            <a:endParaRPr lang="en-US" sz="2400" b="1" dirty="0"/>
          </a:p>
        </p:txBody>
      </p:sp>
    </p:spTree>
    <p:extLst>
      <p:ext uri="{BB962C8B-B14F-4D97-AF65-F5344CB8AC3E}">
        <p14:creationId xmlns:p14="http://schemas.microsoft.com/office/powerpoint/2010/main" val="34309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2772" y="2130539"/>
            <a:ext cx="4878832" cy="431341"/>
          </a:xfrm>
        </p:spPr>
        <p:txBody>
          <a:bodyPr>
            <a:normAutofit fontScale="90000"/>
          </a:bodyPr>
          <a:lstStyle/>
          <a:p>
            <a:endParaRPr lang="en-US" dirty="0"/>
          </a:p>
        </p:txBody>
      </p:sp>
      <p:sp>
        <p:nvSpPr>
          <p:cNvPr id="6" name="Text Placeholder 5"/>
          <p:cNvSpPr>
            <a:spLocks noGrp="1"/>
          </p:cNvSpPr>
          <p:nvPr>
            <p:ph type="body" sz="half" idx="2"/>
          </p:nvPr>
        </p:nvSpPr>
        <p:spPr>
          <a:xfrm>
            <a:off x="914403" y="3581400"/>
            <a:ext cx="7623175" cy="2819400"/>
          </a:xfrm>
        </p:spPr>
        <p:txBody>
          <a:bodyPr>
            <a:normAutofit/>
          </a:bodyPr>
          <a:lstStyle/>
          <a:p>
            <a:endParaRPr lang="en-US" dirty="0" smtClean="0"/>
          </a:p>
          <a:p>
            <a:r>
              <a:rPr lang="en-US" dirty="0" smtClean="0"/>
              <a:t>“…I asked… </a:t>
            </a:r>
            <a:r>
              <a:rPr lang="en-US" dirty="0"/>
              <a:t>if anyone had actually individually met anyone from the Coalition of Immokalee Workers, and if anyone had had a conversation with them,” he says.</a:t>
            </a:r>
          </a:p>
          <a:p>
            <a:r>
              <a:rPr lang="en-US" dirty="0"/>
              <a:t>“It was very clear that we had left it up to the industry groups to do it, and we agreed that we should meet with them </a:t>
            </a:r>
            <a:r>
              <a:rPr lang="en-US" dirty="0" smtClean="0"/>
              <a:t>directly….My </a:t>
            </a:r>
            <a:r>
              <a:rPr lang="en-US" dirty="0"/>
              <a:t>COO Billy Heller and I sat down with Lucas Benitez, the founder of the coalition, and realized that our goals were the same.”</a:t>
            </a:r>
          </a:p>
          <a:p>
            <a:r>
              <a:rPr lang="en-US" dirty="0" smtClean="0"/>
              <a:t>John </a:t>
            </a:r>
            <a:r>
              <a:rPr lang="en-US" dirty="0" err="1" smtClean="0"/>
              <a:t>Esformes</a:t>
            </a:r>
            <a:r>
              <a:rPr lang="en-US" dirty="0" smtClean="0"/>
              <a:t>, President of the Pacific Tomato Growers of Florida</a:t>
            </a:r>
            <a:endParaRPr lang="en-US" dirty="0"/>
          </a:p>
        </p:txBody>
      </p:sp>
      <p:pic>
        <p:nvPicPr>
          <p:cNvPr id="3076" name="Picture 4" descr="https://www.fairfoodprogram.org/cms/wp-content/uploads/2014/10/FFP_Part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3" y="457200"/>
            <a:ext cx="7623175" cy="298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648200"/>
            <a:ext cx="7086599" cy="1880870"/>
          </a:xfrm>
        </p:spPr>
        <p:txBody>
          <a:bodyPr>
            <a:normAutofit/>
          </a:bodyPr>
          <a:lstStyle/>
          <a:p>
            <a:pPr lvl="0" algn="l" eaLnBrk="0" fontAlgn="base" hangingPunct="0">
              <a:spcBef>
                <a:spcPct val="0"/>
              </a:spcBef>
              <a:spcAft>
                <a:spcPct val="0"/>
              </a:spcAft>
            </a:pPr>
            <a:r>
              <a:rPr lang="en-US" altLang="en-US" b="1" i="1" dirty="0">
                <a:solidFill>
                  <a:srgbClr val="4F7113"/>
                </a:solidFill>
                <a:latin typeface="Lato"/>
              </a:rPr>
              <a:t>“I have been in the fields all my life, I have seen boys become men in the tomato fields, I have seen a great deal. And now I also see that things are better, now we are not treated like dogs – I am grateful to people like you. You are welcome here</a:t>
            </a:r>
            <a:r>
              <a:rPr lang="en-US" altLang="en-US" b="1" i="1" dirty="0" smtClean="0">
                <a:solidFill>
                  <a:srgbClr val="4F7113"/>
                </a:solidFill>
                <a:latin typeface="Lato"/>
              </a:rPr>
              <a:t>.”</a:t>
            </a:r>
          </a:p>
          <a:p>
            <a:pPr lvl="0" algn="l" eaLnBrk="0" fontAlgn="base" hangingPunct="0">
              <a:spcBef>
                <a:spcPct val="0"/>
              </a:spcBef>
              <a:spcAft>
                <a:spcPct val="0"/>
              </a:spcAft>
            </a:pPr>
            <a:endParaRPr lang="en-US" altLang="en-US" sz="1400" b="1" i="1" dirty="0">
              <a:solidFill>
                <a:srgbClr val="4F7113"/>
              </a:solidFill>
              <a:latin typeface="Lato"/>
            </a:endParaRPr>
          </a:p>
          <a:p>
            <a:pPr lvl="0" algn="l" eaLnBrk="0" fontAlgn="base" hangingPunct="0">
              <a:spcBef>
                <a:spcPct val="0"/>
              </a:spcBef>
              <a:spcAft>
                <a:spcPct val="0"/>
              </a:spcAft>
            </a:pPr>
            <a:r>
              <a:rPr lang="en-US" altLang="en-US" sz="1400" b="1" i="1" dirty="0" smtClean="0">
                <a:solidFill>
                  <a:srgbClr val="4F7113"/>
                </a:solidFill>
                <a:latin typeface="Lato"/>
              </a:rPr>
              <a:t>From the CIW web site</a:t>
            </a:r>
            <a:endParaRPr lang="en-US" altLang="en-US" sz="2000" dirty="0">
              <a:solidFill>
                <a:schemeClr val="tx1"/>
              </a:solidFill>
              <a:latin typeface="Arial" panose="020B0604020202020204" pitchFamily="34" charset="0"/>
            </a:endParaRPr>
          </a:p>
        </p:txBody>
      </p:sp>
      <p:sp>
        <p:nvSpPr>
          <p:cNvPr id="5" name="Rectangle 1"/>
          <p:cNvSpPr>
            <a:spLocks noChangeArrowheads="1"/>
          </p:cNvSpPr>
          <p:nvPr/>
        </p:nvSpPr>
        <p:spPr bwMode="auto">
          <a:xfrm>
            <a:off x="2667000" y="-558864"/>
            <a:ext cx="2905125" cy="51141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smtClean="0">
              <a:ln>
                <a:noFill/>
              </a:ln>
              <a:solidFill>
                <a:srgbClr val="4F7113"/>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32323"/>
                </a:solidFill>
                <a:effectLst/>
                <a:latin typeface="Lato"/>
              </a:rPr>
              <a:t>  </a:t>
            </a:r>
            <a:r>
              <a:rPr kumimoji="0" lang="en-US" altLang="en-US" sz="27600" b="0" i="0" u="none" strike="noStrike" cap="none" normalizeH="0" baseline="0" dirty="0" smtClean="0">
                <a:ln>
                  <a:noFill/>
                </a:ln>
                <a:solidFill>
                  <a:srgbClr val="232323"/>
                </a:solidFill>
                <a:effectLst/>
                <a:latin typeface="Lato"/>
              </a:rPr>
              <a:t> </a:t>
            </a:r>
            <a:r>
              <a:rPr kumimoji="0" lang="en-US" altLang="en-US" sz="1100" b="0" i="0" u="none" strike="noStrike" cap="none" normalizeH="0" baseline="0" dirty="0" smtClean="0">
                <a:ln>
                  <a:noFill/>
                </a:ln>
                <a:solidFill>
                  <a:srgbClr val="232323"/>
                </a:solidFill>
                <a:effectLst/>
                <a:latin typeface="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232323"/>
              </a:solidFill>
              <a:effectLst/>
              <a:latin typeface="Lato"/>
            </a:endParaRPr>
          </a:p>
        </p:txBody>
      </p:sp>
      <p:sp>
        <p:nvSpPr>
          <p:cNvPr id="6" name="Rectangle 3"/>
          <p:cNvSpPr>
            <a:spLocks noChangeArrowheads="1"/>
          </p:cNvSpPr>
          <p:nvPr/>
        </p:nvSpPr>
        <p:spPr bwMode="auto">
          <a:xfrm>
            <a:off x="0" y="43934"/>
            <a:ext cx="316706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www.fairfoodprogram.org/cms/wp-content/uploads/2014/10/Worker_Testimon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3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1" y="1932519"/>
            <a:ext cx="6858000" cy="1496481"/>
          </a:xfrm>
        </p:spPr>
        <p:txBody>
          <a:bodyPr>
            <a:normAutofit fontScale="90000"/>
          </a:bodyPr>
          <a:lstStyle/>
          <a:p>
            <a:r>
              <a:rPr lang="en-US" sz="2000" b="1" cap="all" dirty="0">
                <a:solidFill>
                  <a:srgbClr val="4F7113"/>
                </a:solidFill>
                <a:latin typeface="Lato"/>
              </a:rPr>
              <a:t>SINCE </a:t>
            </a:r>
            <a:r>
              <a:rPr lang="en-US" sz="2000" b="1" cap="all" dirty="0" err="1" smtClean="0">
                <a:solidFill>
                  <a:srgbClr val="4F7113"/>
                </a:solidFill>
                <a:latin typeface="Lato"/>
              </a:rPr>
              <a:t>ciw</a:t>
            </a:r>
            <a:r>
              <a:rPr lang="en-US" sz="2000" b="1" cap="all" dirty="0" smtClean="0">
                <a:solidFill>
                  <a:srgbClr val="4F7113"/>
                </a:solidFill>
                <a:latin typeface="Lato"/>
              </a:rPr>
              <a:t> FAIR FOODS STANDARDS COUNCIL (FFSC) </a:t>
            </a:r>
            <a:r>
              <a:rPr lang="en-US" sz="2000" b="1" cap="all" dirty="0">
                <a:solidFill>
                  <a:srgbClr val="4F7113"/>
                </a:solidFill>
                <a:latin typeface="Lato"/>
              </a:rPr>
              <a:t>PROGRAM’S INCEPTION IN 2011 ...</a:t>
            </a:r>
            <a:br>
              <a:rPr lang="en-US" sz="2000" b="1" cap="all" dirty="0">
                <a:solidFill>
                  <a:srgbClr val="4F7113"/>
                </a:solidFill>
                <a:latin typeface="Lato"/>
              </a:rPr>
            </a:br>
            <a:r>
              <a:rPr lang="en-US" sz="2000" b="1" cap="all" dirty="0" smtClean="0">
                <a:solidFill>
                  <a:srgbClr val="4F7113"/>
                </a:solidFill>
                <a:latin typeface="Lato"/>
              </a:rPr>
              <a:t>  12,000 WORKERS WERE INTERVIEWED</a:t>
            </a:r>
            <a:br>
              <a:rPr lang="en-US" sz="2000" b="1" cap="all" dirty="0" smtClean="0">
                <a:solidFill>
                  <a:srgbClr val="4F7113"/>
                </a:solidFill>
                <a:latin typeface="Lato"/>
              </a:rPr>
            </a:br>
            <a:r>
              <a:rPr lang="en-US" sz="2000" b="1" cap="all" dirty="0" smtClean="0">
                <a:solidFill>
                  <a:srgbClr val="4F7113"/>
                </a:solidFill>
                <a:latin typeface="Lato"/>
              </a:rPr>
              <a:t>  33,000 WERE EDUCATED BY </a:t>
            </a:r>
            <a:r>
              <a:rPr lang="en-US" sz="2000" b="1" cap="all" dirty="0" err="1" smtClean="0">
                <a:solidFill>
                  <a:srgbClr val="4F7113"/>
                </a:solidFill>
                <a:latin typeface="Lato"/>
              </a:rPr>
              <a:t>ciw</a:t>
            </a:r>
            <a:r>
              <a:rPr lang="en-US" sz="2000" b="1" cap="all" dirty="0" smtClean="0">
                <a:solidFill>
                  <a:srgbClr val="4F7113"/>
                </a:solidFill>
                <a:latin typeface="Lato"/>
              </a:rPr>
              <a:t> FACE-TO-FACE</a:t>
            </a:r>
            <a:br>
              <a:rPr lang="en-US" sz="2000" b="1" cap="all" dirty="0" smtClean="0">
                <a:solidFill>
                  <a:srgbClr val="4F7113"/>
                </a:solidFill>
                <a:latin typeface="Lato"/>
              </a:rPr>
            </a:br>
            <a:r>
              <a:rPr lang="en-US" sz="2000" b="1" cap="all" dirty="0" smtClean="0">
                <a:solidFill>
                  <a:srgbClr val="4F7113"/>
                </a:solidFill>
                <a:latin typeface="Lato"/>
              </a:rPr>
              <a:t>135,000  RECEIVED “KNOW YOUR RIGHTS” MATERIALS</a:t>
            </a:r>
            <a:br>
              <a:rPr lang="en-US" sz="2000" b="1" cap="all" dirty="0" smtClean="0">
                <a:solidFill>
                  <a:srgbClr val="4F7113"/>
                </a:solidFill>
                <a:latin typeface="Lato"/>
              </a:rPr>
            </a:br>
            <a:r>
              <a:rPr lang="en-US" sz="2000" b="1" cap="all" dirty="0" smtClean="0">
                <a:solidFill>
                  <a:srgbClr val="4F7113"/>
                </a:solidFill>
                <a:latin typeface="Lato"/>
              </a:rPr>
              <a:t/>
            </a:r>
            <a:br>
              <a:rPr lang="en-US" sz="2000" b="1" cap="all" dirty="0" smtClean="0">
                <a:solidFill>
                  <a:srgbClr val="4F7113"/>
                </a:solidFill>
                <a:latin typeface="Lato"/>
              </a:rPr>
            </a:br>
            <a:r>
              <a:rPr lang="en-US" sz="2000" b="1" cap="all" dirty="0" smtClean="0">
                <a:solidFill>
                  <a:srgbClr val="4F7113"/>
                </a:solidFill>
                <a:latin typeface="Lato"/>
              </a:rPr>
              <a:t>….ALL BETWEEN 2011 AND 2015 !</a:t>
            </a:r>
            <a:r>
              <a:rPr lang="en-US" dirty="0"/>
              <a:t/>
            </a:r>
            <a:br>
              <a:rPr lang="en-US" dirty="0"/>
            </a:br>
            <a:endParaRPr lang="en-US" dirty="0"/>
          </a:p>
        </p:txBody>
      </p:sp>
      <p:sp>
        <p:nvSpPr>
          <p:cNvPr id="16" name="Text Placeholder 15"/>
          <p:cNvSpPr>
            <a:spLocks noGrp="1"/>
          </p:cNvSpPr>
          <p:nvPr>
            <p:ph type="body" idx="1"/>
          </p:nvPr>
        </p:nvSpPr>
        <p:spPr>
          <a:xfrm>
            <a:off x="1371601" y="3581401"/>
            <a:ext cx="6858000" cy="1436162"/>
          </a:xfrm>
        </p:spPr>
        <p:txBody>
          <a:bodyPr>
            <a:normAutofit/>
          </a:bodyPr>
          <a:lstStyle/>
          <a:p>
            <a:pPr algn="ctr"/>
            <a:r>
              <a:rPr lang="en-US" b="1" dirty="0" smtClean="0"/>
              <a:t>BY 2017, </a:t>
            </a:r>
          </a:p>
          <a:p>
            <a:pPr algn="ctr"/>
            <a:r>
              <a:rPr lang="en-US" b="1" dirty="0" smtClean="0"/>
              <a:t>OVER </a:t>
            </a:r>
            <a:r>
              <a:rPr lang="en-US" sz="3600" b="1" dirty="0" smtClean="0"/>
              <a:t>1700 </a:t>
            </a:r>
          </a:p>
          <a:p>
            <a:pPr algn="ctr"/>
            <a:r>
              <a:rPr lang="en-US" b="1" dirty="0" smtClean="0"/>
              <a:t>COMPLAINTS WERE </a:t>
            </a:r>
            <a:r>
              <a:rPr lang="en-US" b="1" dirty="0" smtClean="0"/>
              <a:t>HANDLED</a:t>
            </a:r>
            <a:endParaRPr lang="en-US" b="1" dirty="0"/>
          </a:p>
        </p:txBody>
      </p:sp>
    </p:spTree>
    <p:extLst>
      <p:ext uri="{BB962C8B-B14F-4D97-AF65-F5344CB8AC3E}">
        <p14:creationId xmlns:p14="http://schemas.microsoft.com/office/powerpoint/2010/main" val="157617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199"/>
            <a:ext cx="6858000" cy="2971801"/>
          </a:xfrm>
        </p:spPr>
        <p:txBody>
          <a:bodyPr>
            <a:normAutofit fontScale="90000"/>
          </a:bodyPr>
          <a:lstStyle/>
          <a:p>
            <a:r>
              <a:rPr lang="en-US" b="1" i="1" dirty="0">
                <a:solidFill>
                  <a:schemeClr val="accent4">
                    <a:lumMod val="75000"/>
                  </a:schemeClr>
                </a:solidFill>
              </a:rPr>
              <a:t>“One of the great human rights success stories of our day.”</a:t>
            </a:r>
            <a:br>
              <a:rPr lang="en-US" b="1" i="1" dirty="0">
                <a:solidFill>
                  <a:schemeClr val="accent4">
                    <a:lumMod val="75000"/>
                  </a:schemeClr>
                </a:solidFill>
              </a:rPr>
            </a:br>
            <a:r>
              <a:rPr lang="en-US" dirty="0">
                <a:solidFill>
                  <a:schemeClr val="accent4">
                    <a:lumMod val="75000"/>
                  </a:schemeClr>
                </a:solidFill>
              </a:rPr>
              <a:t>Washington Post Op/Ed</a:t>
            </a:r>
            <a:br>
              <a:rPr lang="en-US" dirty="0">
                <a:solidFill>
                  <a:schemeClr val="accent4">
                    <a:lumMod val="75000"/>
                  </a:schemeClr>
                </a:solidFill>
              </a:rPr>
            </a:br>
            <a:endParaRPr lang="en-US" dirty="0">
              <a:solidFill>
                <a:schemeClr val="accent4">
                  <a:lumMod val="75000"/>
                </a:schemeClr>
              </a:solidFill>
            </a:endParaRPr>
          </a:p>
        </p:txBody>
      </p:sp>
      <p:sp>
        <p:nvSpPr>
          <p:cNvPr id="3" name="Text Placeholder 2"/>
          <p:cNvSpPr>
            <a:spLocks noGrp="1"/>
          </p:cNvSpPr>
          <p:nvPr>
            <p:ph type="body" idx="1"/>
          </p:nvPr>
        </p:nvSpPr>
        <p:spPr>
          <a:xfrm>
            <a:off x="1371601" y="3429000"/>
            <a:ext cx="6858000" cy="2590799"/>
          </a:xfrm>
        </p:spPr>
        <p:txBody>
          <a:bodyPr>
            <a:normAutofit/>
          </a:bodyPr>
          <a:lstStyle/>
          <a:p>
            <a:endParaRPr lang="en-US" b="1" i="1" dirty="0" smtClean="0"/>
          </a:p>
          <a:p>
            <a:r>
              <a:rPr lang="en-US" b="1" i="1" dirty="0" smtClean="0">
                <a:solidFill>
                  <a:schemeClr val="accent4">
                    <a:lumMod val="75000"/>
                  </a:schemeClr>
                </a:solidFill>
              </a:rPr>
              <a:t>“</a:t>
            </a:r>
            <a:r>
              <a:rPr lang="en-US" b="1" i="1" dirty="0">
                <a:solidFill>
                  <a:schemeClr val="accent4">
                    <a:lumMod val="75000"/>
                  </a:schemeClr>
                </a:solidFill>
              </a:rPr>
              <a:t>The Fair Food Program is a smart mix of tools. We are eager to see the Fair Food Program… serve as a model elsewhere in the world.”</a:t>
            </a:r>
          </a:p>
          <a:p>
            <a:r>
              <a:rPr lang="en-US" dirty="0">
                <a:solidFill>
                  <a:schemeClr val="accent4">
                    <a:lumMod val="75000"/>
                  </a:schemeClr>
                </a:solidFill>
              </a:rPr>
              <a:t>United Nations Working Group on Business and Human Rights</a:t>
            </a:r>
          </a:p>
          <a:p>
            <a:endParaRPr lang="en-US" dirty="0"/>
          </a:p>
        </p:txBody>
      </p:sp>
    </p:spTree>
    <p:extLst>
      <p:ext uri="{BB962C8B-B14F-4D97-AF65-F5344CB8AC3E}">
        <p14:creationId xmlns:p14="http://schemas.microsoft.com/office/powerpoint/2010/main" val="1391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219201"/>
            <a:ext cx="6858000" cy="2818686"/>
          </a:xfrm>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 y="262890"/>
            <a:ext cx="8997696" cy="6332220"/>
          </a:xfrm>
          <a:prstGeom prst="rect">
            <a:avLst/>
          </a:prstGeom>
        </p:spPr>
      </p:pic>
    </p:spTree>
    <p:extLst>
      <p:ext uri="{BB962C8B-B14F-4D97-AF65-F5344CB8AC3E}">
        <p14:creationId xmlns:p14="http://schemas.microsoft.com/office/powerpoint/2010/main" val="26083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95</TotalTime>
  <Words>2019</Words>
  <Application>Microsoft Macintosh PowerPoint</Application>
  <PresentationFormat>On-screen Show (4:3)</PresentationFormat>
  <Paragraphs>150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     Indigenous and Storytelling Aspects of  the Coalition of Immokalee Workers’  ANSWER to Modern Day Slavery    </vt:lpstr>
      <vt:lpstr>PowerPoint Presentation</vt:lpstr>
      <vt:lpstr>Ensemble Leadership: Indigenous roots, egalitarian &amp; heterarchical  </vt:lpstr>
      <vt:lpstr>Ensemble Leadership: Indigenous roots, egalitarian &amp; heterarchical  </vt:lpstr>
      <vt:lpstr>PowerPoint Presentation</vt:lpstr>
      <vt:lpstr>PowerPoint Presentation</vt:lpstr>
      <vt:lpstr>SINCE ciw FAIR FOODS STANDARDS COUNCIL (FFSC) PROGRAM’S INCEPTION IN 2011 ...   12,000 WORKERS WERE INTERVIEWED   33,000 WERE EDUCATED BY ciw FACE-TO-FACE 135,000  RECEIVED “KNOW YOUR RIGHTS” MATERIALS  ….ALL BETWEEN 2011 AND 2015 ! </vt:lpstr>
      <vt:lpstr>“One of the great human rights success stories of our day.” Washington Post Op/Ed </vt:lpstr>
      <vt:lpstr>PowerPoint Presentation</vt:lpstr>
      <vt:lpstr>PowerPoint Presentation</vt:lpstr>
      <vt:lpstr>Fair Food Standards Council</vt:lpstr>
      <vt:lpstr>CNN Freedom Project May 30, 2017 update  </vt:lpstr>
      <vt:lpstr>Food Chains documentary film</vt:lpstr>
      <vt:lpstr>Food Chains  documentary film https://www.youtube.com/watch?v=-k4c6QdCJi4 </vt:lpstr>
      <vt:lpstr>https://youtu.be/b6s4YAOISns?t=3  http://www.fairfoodstandards.org/  video clip including Harvest of Shame  </vt:lpstr>
      <vt:lpstr>Workers fight for rights at 'ground zero for US slavery‘ http://www.cnn.com/specials/world/freedom-project   https://www.google.com/url?sa=t&amp;rct=j&amp;q=&amp;esrc=s&amp;source=web&amp;cd=1&amp;cad=rja&amp;uact=8&amp;ved=0ahUKEwi_8qCR5JjUAhUhw1QKHXd2BC4QqOcBCCYwAA&amp;url=http%3A%2F%2Fwww.cnn.com%2F2017%2F05%2F30%2Fworld%2Fciw-fair-food-program-freedom-project%2F&amp;usg=AFQjCNHz-UHZZ8THmx4kmz6Wnc76ggWUNw http://www.cnn.com/2017/05/30/world/ciw-fair-food-program-freedom-project/ </vt:lpstr>
      <vt:lpstr>PowerPoint Presentation</vt:lpstr>
      <vt:lpstr>PowerPoint Presentation</vt:lpstr>
      <vt:lpstr>4 KEYS TO THE CIW / FAIR FOODS PROGRAM SUCCESS:  1. EMPHASIS ON RELATIONSHIP  2. LACK OF RELIANCE ON TEXT  3. NON-HUMAN-CENTRIC VIEW OF LIFE  4. NON-LINEAR INDIGENOUS &amp; LIVING STORY PROCESSES</vt:lpstr>
      <vt:lpstr>4 KEYS TO THE CIW / FAIR FOODS PROGRAM SUCCESS:  1 of 4: EMPHASIS ON RELATIONSHIP  BUILD TRUST USING WORKER-TO-WORKER TRAINING AND MONITORING      </vt:lpstr>
      <vt:lpstr>4 KEYS TO THE CIW /FAIR FOODS PROGRAM SUCCESS:  2 of 4: LACK OF RELIANCE ON TEXT   FACE-TO-FACE INTERVIEWS WITH  AT LEAST 50% OF THE WORKERS IN A LOCATION  THEATRICS TRAINING  PARTICIPATIVE STORYTELLING: WHAT DO YOU SEE?  FIELD MONITORS STAFF 24-HR COMPLAINT LINES     </vt:lpstr>
      <vt:lpstr>4 KEYS TO THE CIW/FAIR FOODS PROGRAM SUCCESS:  3 of 4: NON-HUMAN-CENTRIC VIEW OF LIFE  WE DE-VALUE EARTH AND ANIMALS  WE DEVALUE THOSE WHO WORK WITH EARTH AND ANIMALS   WE CALL THEM “RESOURCES” TO BE USED      </vt:lpstr>
      <vt:lpstr>4 KEYS TO CIW/FAIR FOODS PROGRAM SUCCESS:  4 of 4: INDIGENOUS and LIVING STORY PROCESSES  HEIDEGGER’S  FORE-CARING, FORE-HAVING, FORE-CONCEPTION, FORE-HAVING, FORE-TELLING   THEATRICAL AND PARTICIPATIVE STORYTELLING: “What do you see?”   </vt:lpstr>
      <vt:lpstr>YOUR TASK:  1. FORM GROUPS OF 4-5  2. DISCUSS: WHICH OF THESE IDEAS MIGHT WORK IN OTHER CONTEXTS discussed here at EGOS: FASHION industry,  GARMENT industry, TRUCKING industry, ACADEMIC industry, other  3. TAKE 5 min to discuss  4. REPORT to the GROUP  </vt:lpstr>
      <vt:lpstr>THANK YOU</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13</cp:revision>
  <dcterms:created xsi:type="dcterms:W3CDTF">2017-07-08T03:20:20Z</dcterms:created>
  <dcterms:modified xsi:type="dcterms:W3CDTF">2017-07-08T04:55:26Z</dcterms:modified>
</cp:coreProperties>
</file>